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02" r:id="rId1"/>
  </p:sldMasterIdLst>
  <p:notesMasterIdLst>
    <p:notesMasterId r:id="rId50"/>
  </p:notesMasterIdLst>
  <p:handoutMasterIdLst>
    <p:handoutMasterId r:id="rId51"/>
  </p:handoutMasterIdLst>
  <p:sldIdLst>
    <p:sldId id="388" r:id="rId2"/>
    <p:sldId id="616" r:id="rId3"/>
    <p:sldId id="457" r:id="rId4"/>
    <p:sldId id="460" r:id="rId5"/>
    <p:sldId id="486" r:id="rId6"/>
    <p:sldId id="493" r:id="rId7"/>
    <p:sldId id="402" r:id="rId8"/>
    <p:sldId id="494" r:id="rId9"/>
    <p:sldId id="399" r:id="rId10"/>
    <p:sldId id="400" r:id="rId11"/>
    <p:sldId id="594" r:id="rId12"/>
    <p:sldId id="589" r:id="rId13"/>
    <p:sldId id="401" r:id="rId14"/>
    <p:sldId id="590" r:id="rId15"/>
    <p:sldId id="615" r:id="rId16"/>
    <p:sldId id="598" r:id="rId17"/>
    <p:sldId id="599" r:id="rId18"/>
    <p:sldId id="600" r:id="rId19"/>
    <p:sldId id="601" r:id="rId20"/>
    <p:sldId id="602" r:id="rId21"/>
    <p:sldId id="604" r:id="rId22"/>
    <p:sldId id="605" r:id="rId23"/>
    <p:sldId id="607" r:id="rId24"/>
    <p:sldId id="606" r:id="rId25"/>
    <p:sldId id="608" r:id="rId26"/>
    <p:sldId id="609" r:id="rId27"/>
    <p:sldId id="610" r:id="rId28"/>
    <p:sldId id="612" r:id="rId29"/>
    <p:sldId id="613" r:id="rId30"/>
    <p:sldId id="614" r:id="rId31"/>
    <p:sldId id="490" r:id="rId32"/>
    <p:sldId id="387" r:id="rId33"/>
    <p:sldId id="347" r:id="rId34"/>
    <p:sldId id="496" r:id="rId35"/>
    <p:sldId id="350" r:id="rId36"/>
    <p:sldId id="351" r:id="rId37"/>
    <p:sldId id="495" r:id="rId38"/>
    <p:sldId id="535" r:id="rId39"/>
    <p:sldId id="537" r:id="rId40"/>
    <p:sldId id="550" r:id="rId41"/>
    <p:sldId id="568" r:id="rId42"/>
    <p:sldId id="583" r:id="rId43"/>
    <p:sldId id="572" r:id="rId44"/>
    <p:sldId id="573" r:id="rId45"/>
    <p:sldId id="574" r:id="rId46"/>
    <p:sldId id="575" r:id="rId47"/>
    <p:sldId id="582" r:id="rId48"/>
    <p:sldId id="373" r:id="rId49"/>
  </p:sldIdLst>
  <p:sldSz cx="9144000" cy="6858000" type="screen4x3"/>
  <p:notesSz cx="6807200" cy="9939338"/>
  <p:defaultTex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33"/>
    <a:srgbClr val="0066FF"/>
    <a:srgbClr val="FF0066"/>
    <a:srgbClr val="993366"/>
    <a:srgbClr val="336600"/>
    <a:srgbClr val="FFFF00"/>
    <a:srgbClr val="FF5050"/>
    <a:srgbClr val="FF7C8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6382" autoAdjust="0"/>
  </p:normalViewPr>
  <p:slideViewPr>
    <p:cSldViewPr>
      <p:cViewPr varScale="1">
        <p:scale>
          <a:sx n="85" d="100"/>
          <a:sy n="85" d="100"/>
        </p:scale>
        <p:origin x="119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78C10-EF32-4783-AEDD-9A322214597C}"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zh-TW" altLang="en-US"/>
        </a:p>
      </dgm:t>
    </dgm:pt>
    <dgm:pt modelId="{C7AFF7FD-6E70-442E-973D-E172A1B3B056}">
      <dgm:prSet phldrT="[文字]"/>
      <dgm:spPr/>
      <dgm:t>
        <a:bodyPr/>
        <a:lstStyle/>
        <a:p>
          <a:r>
            <a:rPr lang="en-US" altLang="zh-TW" b="1" dirty="0" err="1">
              <a:solidFill>
                <a:srgbClr val="800000"/>
              </a:solidFill>
              <a:latin typeface="Arial" pitchFamily="34" charset="0"/>
              <a:cs typeface="Arial" pitchFamily="34" charset="0"/>
            </a:rPr>
            <a:t>StrategicS</a:t>
          </a:r>
          <a:r>
            <a:rPr lang="en-US" altLang="zh-TW" b="1" baseline="30000" dirty="0">
              <a:solidFill>
                <a:srgbClr val="800000"/>
              </a:solidFill>
              <a:latin typeface="Arial" pitchFamily="34" charset="0"/>
              <a:cs typeface="Arial" pitchFamily="34" charset="0"/>
            </a:rPr>
            <a:t>®</a:t>
          </a:r>
          <a:r>
            <a:rPr lang="zh-TW" altLang="en-US" b="1" dirty="0">
              <a:solidFill>
                <a:srgbClr val="800000"/>
              </a:solidFill>
              <a:latin typeface="Arial" pitchFamily="34" charset="0"/>
              <a:cs typeface="Arial" pitchFamily="34" charset="0"/>
            </a:rPr>
            <a:t> </a:t>
          </a:r>
          <a:endParaRPr lang="en-US" altLang="zh-TW" b="1" dirty="0">
            <a:solidFill>
              <a:srgbClr val="800000"/>
            </a:solidFill>
            <a:latin typeface="Arial" pitchFamily="34" charset="0"/>
            <a:cs typeface="Arial" pitchFamily="34" charset="0"/>
          </a:endParaRPr>
        </a:p>
        <a:p>
          <a:r>
            <a:rPr lang="en-US" altLang="zh-TW" b="1" dirty="0">
              <a:latin typeface="Arial" pitchFamily="34" charset="0"/>
              <a:cs typeface="Arial" pitchFamily="34" charset="0"/>
            </a:rPr>
            <a:t>Research </a:t>
          </a:r>
          <a:br>
            <a:rPr lang="en-US" altLang="zh-TW" b="1" dirty="0">
              <a:latin typeface="Arial" pitchFamily="34" charset="0"/>
              <a:cs typeface="Arial" pitchFamily="34" charset="0"/>
            </a:rPr>
          </a:br>
          <a:r>
            <a:rPr lang="en-US" altLang="zh-TW" b="1" dirty="0">
              <a:latin typeface="Arial" pitchFamily="34" charset="0"/>
              <a:cs typeface="Arial" pitchFamily="34" charset="0"/>
            </a:rPr>
            <a:t>patent analysis</a:t>
          </a:r>
          <a:endParaRPr lang="zh-TW" altLang="en-US" b="1" dirty="0">
            <a:latin typeface="Arial" pitchFamily="34" charset="0"/>
            <a:cs typeface="Arial" pitchFamily="34" charset="0"/>
          </a:endParaRPr>
        </a:p>
      </dgm:t>
    </dgm:pt>
    <dgm:pt modelId="{338F886F-6ED6-48F8-908F-EBB089F909EB}" type="parTrans" cxnId="{BBB3CF18-3FCC-41AB-90DB-12C6E7275192}">
      <dgm:prSet/>
      <dgm:spPr/>
      <dgm:t>
        <a:bodyPr/>
        <a:lstStyle/>
        <a:p>
          <a:endParaRPr lang="zh-TW" altLang="en-US" b="1">
            <a:latin typeface="Arial" pitchFamily="34" charset="0"/>
            <a:cs typeface="Arial" pitchFamily="34" charset="0"/>
          </a:endParaRPr>
        </a:p>
      </dgm:t>
    </dgm:pt>
    <dgm:pt modelId="{6A5BF586-50E9-4B14-9539-A1E546944C95}" type="sibTrans" cxnId="{BBB3CF18-3FCC-41AB-90DB-12C6E7275192}">
      <dgm:prSet/>
      <dgm:spPr/>
      <dgm:t>
        <a:bodyPr/>
        <a:lstStyle/>
        <a:p>
          <a:endParaRPr lang="zh-TW" altLang="en-US" b="1">
            <a:latin typeface="Arial" pitchFamily="34" charset="0"/>
            <a:cs typeface="Arial" pitchFamily="34" charset="0"/>
          </a:endParaRPr>
        </a:p>
      </dgm:t>
    </dgm:pt>
    <dgm:pt modelId="{B4C35AFC-80A4-4E29-ABC4-895904884B9E}">
      <dgm:prSet phldrT="[文字]"/>
      <dgm:spPr/>
      <dgm:t>
        <a:bodyPr/>
        <a:lstStyle/>
        <a:p>
          <a:r>
            <a:rPr lang="en-US" altLang="zh-TW" b="1" dirty="0" err="1">
              <a:solidFill>
                <a:srgbClr val="800000"/>
              </a:solidFill>
              <a:latin typeface="Arial" pitchFamily="34" charset="0"/>
              <a:cs typeface="Arial" pitchFamily="34" charset="0"/>
            </a:rPr>
            <a:t>StrategicS</a:t>
          </a:r>
          <a:r>
            <a:rPr lang="en-US" altLang="zh-TW" b="1" baseline="30000" dirty="0">
              <a:solidFill>
                <a:srgbClr val="800000"/>
              </a:solidFill>
              <a:latin typeface="Arial" pitchFamily="34" charset="0"/>
              <a:cs typeface="Arial" pitchFamily="34" charset="0"/>
            </a:rPr>
            <a:t>®</a:t>
          </a:r>
        </a:p>
        <a:p>
          <a:r>
            <a:rPr lang="en-US" altLang="zh-TW" b="1" dirty="0">
              <a:latin typeface="Arial" pitchFamily="34" charset="0"/>
              <a:cs typeface="Arial" pitchFamily="34" charset="0"/>
            </a:rPr>
            <a:t>Application</a:t>
          </a:r>
        </a:p>
        <a:p>
          <a:r>
            <a:rPr lang="en-US" altLang="zh-TW" b="1" dirty="0">
              <a:latin typeface="Arial" pitchFamily="34" charset="0"/>
              <a:cs typeface="Arial" pitchFamily="34" charset="0"/>
            </a:rPr>
            <a:t>Patent Analysis</a:t>
          </a:r>
          <a:endParaRPr lang="zh-TW" altLang="en-US" b="1" dirty="0">
            <a:latin typeface="Arial" pitchFamily="34" charset="0"/>
            <a:cs typeface="Arial" pitchFamily="34" charset="0"/>
          </a:endParaRPr>
        </a:p>
      </dgm:t>
    </dgm:pt>
    <dgm:pt modelId="{E2E0F72C-0BA1-4465-809D-A1EAC5197F12}" type="parTrans" cxnId="{4354D069-A061-4746-A261-274DF572729C}">
      <dgm:prSet/>
      <dgm:spPr/>
      <dgm:t>
        <a:bodyPr/>
        <a:lstStyle/>
        <a:p>
          <a:endParaRPr lang="zh-TW" altLang="en-US" b="1">
            <a:latin typeface="Arial" pitchFamily="34" charset="0"/>
            <a:cs typeface="Arial" pitchFamily="34" charset="0"/>
          </a:endParaRPr>
        </a:p>
      </dgm:t>
    </dgm:pt>
    <dgm:pt modelId="{CF64DB29-3668-4901-B168-A26664BDF767}" type="sibTrans" cxnId="{4354D069-A061-4746-A261-274DF572729C}">
      <dgm:prSet/>
      <dgm:spPr/>
      <dgm:t>
        <a:bodyPr/>
        <a:lstStyle/>
        <a:p>
          <a:endParaRPr lang="zh-TW" altLang="en-US" b="1">
            <a:latin typeface="Arial" pitchFamily="34" charset="0"/>
            <a:cs typeface="Arial" pitchFamily="34" charset="0"/>
          </a:endParaRPr>
        </a:p>
      </dgm:t>
    </dgm:pt>
    <dgm:pt modelId="{453D9651-7A81-4612-9E94-9734A46927CE}">
      <dgm:prSet phldrT="[文字]"/>
      <dgm:spPr/>
      <dgm:t>
        <a:bodyPr/>
        <a:lstStyle/>
        <a:p>
          <a:r>
            <a:rPr lang="en-US" altLang="zh-TW" b="1" dirty="0" err="1">
              <a:solidFill>
                <a:srgbClr val="800000"/>
              </a:solidFill>
              <a:latin typeface="Arial" pitchFamily="34" charset="0"/>
              <a:cs typeface="Arial" pitchFamily="34" charset="0"/>
            </a:rPr>
            <a:t>StrategicS</a:t>
          </a:r>
          <a:r>
            <a:rPr lang="en-US" altLang="zh-TW" b="1" baseline="30000" dirty="0">
              <a:solidFill>
                <a:srgbClr val="800000"/>
              </a:solidFill>
              <a:latin typeface="Arial" pitchFamily="34" charset="0"/>
              <a:cs typeface="Arial" pitchFamily="34" charset="0"/>
            </a:rPr>
            <a:t>®</a:t>
          </a:r>
        </a:p>
        <a:p>
          <a:r>
            <a:rPr lang="en-US" altLang="zh-TW" b="1" dirty="0">
              <a:latin typeface="Arial" pitchFamily="34" charset="0"/>
              <a:cs typeface="Arial" pitchFamily="34" charset="0"/>
            </a:rPr>
            <a:t>Infringement </a:t>
          </a:r>
        </a:p>
        <a:p>
          <a:r>
            <a:rPr lang="en-US" altLang="zh-TW" b="1" dirty="0">
              <a:latin typeface="Arial" pitchFamily="34" charset="0"/>
              <a:cs typeface="Arial" pitchFamily="34" charset="0"/>
            </a:rPr>
            <a:t>Patent Analysis</a:t>
          </a:r>
          <a:endParaRPr lang="zh-TW" altLang="en-US" b="1" dirty="0">
            <a:latin typeface="Arial" pitchFamily="34" charset="0"/>
            <a:cs typeface="Arial" pitchFamily="34" charset="0"/>
          </a:endParaRPr>
        </a:p>
      </dgm:t>
    </dgm:pt>
    <dgm:pt modelId="{1196B48B-55E3-4723-B8D6-2AFD457125B0}" type="parTrans" cxnId="{0ED5E92C-20EA-4A4C-84D9-BDFF3EC1DFBB}">
      <dgm:prSet/>
      <dgm:spPr/>
      <dgm:t>
        <a:bodyPr/>
        <a:lstStyle/>
        <a:p>
          <a:endParaRPr lang="zh-TW" altLang="en-US" b="1">
            <a:latin typeface="Arial" pitchFamily="34" charset="0"/>
            <a:cs typeface="Arial" pitchFamily="34" charset="0"/>
          </a:endParaRPr>
        </a:p>
      </dgm:t>
    </dgm:pt>
    <dgm:pt modelId="{CD3D6E3D-5211-4A25-B973-88E782F8B830}" type="sibTrans" cxnId="{0ED5E92C-20EA-4A4C-84D9-BDFF3EC1DFBB}">
      <dgm:prSet/>
      <dgm:spPr/>
      <dgm:t>
        <a:bodyPr/>
        <a:lstStyle/>
        <a:p>
          <a:endParaRPr lang="zh-TW" altLang="en-US" b="1">
            <a:latin typeface="Arial" pitchFamily="34" charset="0"/>
            <a:cs typeface="Arial" pitchFamily="34" charset="0"/>
          </a:endParaRPr>
        </a:p>
      </dgm:t>
    </dgm:pt>
    <dgm:pt modelId="{1F14908A-CE9A-452C-91DC-F918F2CA0312}">
      <dgm:prSet phldrT="[文字]"/>
      <dgm:spPr/>
      <dgm:t>
        <a:bodyPr/>
        <a:lstStyle/>
        <a:p>
          <a:r>
            <a:rPr lang="en-US" altLang="zh-TW" b="1" dirty="0" err="1">
              <a:solidFill>
                <a:srgbClr val="800000"/>
              </a:solidFill>
              <a:latin typeface="Arial" pitchFamily="34" charset="0"/>
              <a:cs typeface="Arial" pitchFamily="34" charset="0"/>
            </a:rPr>
            <a:t>StrategicS</a:t>
          </a:r>
          <a:r>
            <a:rPr lang="en-US" altLang="zh-TW" b="1" baseline="30000" dirty="0">
              <a:solidFill>
                <a:srgbClr val="800000"/>
              </a:solidFill>
              <a:latin typeface="Arial" pitchFamily="34" charset="0"/>
              <a:cs typeface="Arial" pitchFamily="34" charset="0"/>
            </a:rPr>
            <a:t>®</a:t>
          </a:r>
        </a:p>
        <a:p>
          <a:r>
            <a:rPr lang="en-US" b="1" dirty="0">
              <a:latin typeface="Arial" pitchFamily="34" charset="0"/>
              <a:cs typeface="Arial" pitchFamily="34" charset="0"/>
            </a:rPr>
            <a:t>Legal</a:t>
          </a:r>
        </a:p>
        <a:p>
          <a:r>
            <a:rPr lang="en-US" altLang="zh-TW" b="1" dirty="0">
              <a:latin typeface="Arial" pitchFamily="34" charset="0"/>
              <a:cs typeface="Arial" pitchFamily="34" charset="0"/>
            </a:rPr>
            <a:t>Patent analysis</a:t>
          </a:r>
          <a:endParaRPr lang="zh-TW" altLang="en-US" b="1" dirty="0">
            <a:latin typeface="Arial" pitchFamily="34" charset="0"/>
            <a:cs typeface="Arial" pitchFamily="34" charset="0"/>
          </a:endParaRPr>
        </a:p>
      </dgm:t>
    </dgm:pt>
    <dgm:pt modelId="{CAEDC2A7-2748-4AA5-BEBE-CE21E8BFA45F}" type="parTrans" cxnId="{0449232C-537E-47A5-9984-C3DDDE9DDA4B}">
      <dgm:prSet/>
      <dgm:spPr/>
      <dgm:t>
        <a:bodyPr/>
        <a:lstStyle/>
        <a:p>
          <a:endParaRPr lang="zh-TW" altLang="en-US" b="1">
            <a:latin typeface="Arial" pitchFamily="34" charset="0"/>
            <a:cs typeface="Arial" pitchFamily="34" charset="0"/>
          </a:endParaRPr>
        </a:p>
      </dgm:t>
    </dgm:pt>
    <dgm:pt modelId="{DDD69120-0271-4838-9851-02C748CD31E8}" type="sibTrans" cxnId="{0449232C-537E-47A5-9984-C3DDDE9DDA4B}">
      <dgm:prSet/>
      <dgm:spPr/>
      <dgm:t>
        <a:bodyPr/>
        <a:lstStyle/>
        <a:p>
          <a:endParaRPr lang="zh-TW" altLang="en-US" b="1">
            <a:latin typeface="Arial" pitchFamily="34" charset="0"/>
            <a:cs typeface="Arial" pitchFamily="34" charset="0"/>
          </a:endParaRPr>
        </a:p>
      </dgm:t>
    </dgm:pt>
    <dgm:pt modelId="{877C13BF-81F7-448E-B51A-0DAE04996AA8}">
      <dgm:prSet phldrT="[文字]"/>
      <dgm:spPr/>
      <dgm:t>
        <a:bodyPr/>
        <a:lstStyle/>
        <a:p>
          <a:r>
            <a:rPr lang="en-US" altLang="zh-TW" b="1" dirty="0" err="1">
              <a:solidFill>
                <a:srgbClr val="800000"/>
              </a:solidFill>
              <a:latin typeface="Arial" pitchFamily="34" charset="0"/>
              <a:cs typeface="Arial" pitchFamily="34" charset="0"/>
            </a:rPr>
            <a:t>StrategicS</a:t>
          </a:r>
          <a:r>
            <a:rPr lang="en-US" altLang="zh-TW" b="1" baseline="30000" dirty="0">
              <a:solidFill>
                <a:srgbClr val="800000"/>
              </a:solidFill>
              <a:latin typeface="Arial" pitchFamily="34" charset="0"/>
              <a:cs typeface="Arial" pitchFamily="34" charset="0"/>
            </a:rPr>
            <a:t>®</a:t>
          </a:r>
          <a:r>
            <a:rPr lang="zh-TW" altLang="en-US" b="1" dirty="0">
              <a:solidFill>
                <a:srgbClr val="800000"/>
              </a:solidFill>
              <a:latin typeface="Arial" pitchFamily="34" charset="0"/>
              <a:cs typeface="Arial" pitchFamily="34" charset="0"/>
            </a:rPr>
            <a:t> </a:t>
          </a:r>
          <a:endParaRPr lang="en-US" altLang="zh-TW" b="1" dirty="0">
            <a:solidFill>
              <a:srgbClr val="800000"/>
            </a:solidFill>
            <a:latin typeface="Arial" pitchFamily="34" charset="0"/>
            <a:cs typeface="Arial" pitchFamily="34" charset="0"/>
          </a:endParaRPr>
        </a:p>
        <a:p>
          <a:r>
            <a:rPr lang="en-US" altLang="zh-TW" b="1" dirty="0">
              <a:latin typeface="Arial" pitchFamily="34" charset="0"/>
              <a:cs typeface="Arial" pitchFamily="34" charset="0"/>
            </a:rPr>
            <a:t>Product </a:t>
          </a:r>
          <a:br>
            <a:rPr lang="en-US" altLang="zh-TW" b="1" dirty="0">
              <a:latin typeface="Arial" pitchFamily="34" charset="0"/>
              <a:cs typeface="Arial" pitchFamily="34" charset="0"/>
            </a:rPr>
          </a:br>
          <a:r>
            <a:rPr lang="en-US" altLang="zh-TW" b="1" dirty="0">
              <a:latin typeface="Arial" pitchFamily="34" charset="0"/>
              <a:cs typeface="Arial" pitchFamily="34" charset="0"/>
            </a:rPr>
            <a:t>Patent analysis</a:t>
          </a:r>
          <a:endParaRPr lang="zh-TW" altLang="en-US" b="1" dirty="0">
            <a:latin typeface="Arial" pitchFamily="34" charset="0"/>
            <a:cs typeface="Arial" pitchFamily="34" charset="0"/>
          </a:endParaRPr>
        </a:p>
      </dgm:t>
    </dgm:pt>
    <dgm:pt modelId="{5E2D9A1B-E151-490F-B889-DABAE9AA1186}" type="parTrans" cxnId="{CC969B18-CD6E-47E0-B5CA-E4DEDB4F4837}">
      <dgm:prSet/>
      <dgm:spPr/>
      <dgm:t>
        <a:bodyPr/>
        <a:lstStyle/>
        <a:p>
          <a:endParaRPr lang="zh-TW" altLang="en-US" b="1">
            <a:latin typeface="Arial" pitchFamily="34" charset="0"/>
            <a:cs typeface="Arial" pitchFamily="34" charset="0"/>
          </a:endParaRPr>
        </a:p>
      </dgm:t>
    </dgm:pt>
    <dgm:pt modelId="{A494297D-E07E-4D61-94DD-A0333A8EAC13}" type="sibTrans" cxnId="{CC969B18-CD6E-47E0-B5CA-E4DEDB4F4837}">
      <dgm:prSet/>
      <dgm:spPr/>
      <dgm:t>
        <a:bodyPr/>
        <a:lstStyle/>
        <a:p>
          <a:endParaRPr lang="zh-TW" altLang="en-US" b="1">
            <a:latin typeface="Arial" pitchFamily="34" charset="0"/>
            <a:cs typeface="Arial" pitchFamily="34" charset="0"/>
          </a:endParaRPr>
        </a:p>
      </dgm:t>
    </dgm:pt>
    <dgm:pt modelId="{A9C1702B-B2A3-4BA1-A6DC-65C0E447D4BE}" type="pres">
      <dgm:prSet presAssocID="{82F78C10-EF32-4783-AEDD-9A322214597C}" presName="Name0" presStyleCnt="0">
        <dgm:presLayoutVars>
          <dgm:dir/>
          <dgm:resizeHandles val="exact"/>
        </dgm:presLayoutVars>
      </dgm:prSet>
      <dgm:spPr/>
      <dgm:t>
        <a:bodyPr/>
        <a:lstStyle/>
        <a:p>
          <a:endParaRPr lang="zh-TW" altLang="en-US"/>
        </a:p>
      </dgm:t>
    </dgm:pt>
    <dgm:pt modelId="{1B5F8A0A-AD43-4B4B-AF55-A686A56DBCF2}" type="pres">
      <dgm:prSet presAssocID="{82F78C10-EF32-4783-AEDD-9A322214597C}" presName="cycle" presStyleCnt="0"/>
      <dgm:spPr/>
    </dgm:pt>
    <dgm:pt modelId="{89FF4DF4-1C57-47B1-B1E0-0BC97F7309F8}" type="pres">
      <dgm:prSet presAssocID="{C7AFF7FD-6E70-442E-973D-E172A1B3B056}" presName="nodeFirstNode" presStyleLbl="node1" presStyleIdx="0" presStyleCnt="5">
        <dgm:presLayoutVars>
          <dgm:bulletEnabled val="1"/>
        </dgm:presLayoutVars>
      </dgm:prSet>
      <dgm:spPr/>
      <dgm:t>
        <a:bodyPr/>
        <a:lstStyle/>
        <a:p>
          <a:endParaRPr lang="zh-TW" altLang="en-US"/>
        </a:p>
      </dgm:t>
    </dgm:pt>
    <dgm:pt modelId="{AABFB676-C83A-4AFF-8A1B-8BD1E6013445}" type="pres">
      <dgm:prSet presAssocID="{6A5BF586-50E9-4B14-9539-A1E546944C95}" presName="sibTransFirstNode" presStyleLbl="bgShp" presStyleIdx="0" presStyleCnt="1"/>
      <dgm:spPr/>
      <dgm:t>
        <a:bodyPr/>
        <a:lstStyle/>
        <a:p>
          <a:endParaRPr lang="zh-TW" altLang="en-US"/>
        </a:p>
      </dgm:t>
    </dgm:pt>
    <dgm:pt modelId="{C828F38A-393E-480B-ABB2-2891DD5B9DF4}" type="pres">
      <dgm:prSet presAssocID="{B4C35AFC-80A4-4E29-ABC4-895904884B9E}" presName="nodeFollowingNodes" presStyleLbl="node1" presStyleIdx="1" presStyleCnt="5" custRadScaleRad="102548" custRadScaleInc="7013">
        <dgm:presLayoutVars>
          <dgm:bulletEnabled val="1"/>
        </dgm:presLayoutVars>
      </dgm:prSet>
      <dgm:spPr/>
      <dgm:t>
        <a:bodyPr/>
        <a:lstStyle/>
        <a:p>
          <a:endParaRPr lang="zh-TW" altLang="en-US"/>
        </a:p>
      </dgm:t>
    </dgm:pt>
    <dgm:pt modelId="{3841C557-C1AB-4480-B297-CDD255D2287F}" type="pres">
      <dgm:prSet presAssocID="{453D9651-7A81-4612-9E94-9734A46927CE}" presName="nodeFollowingNodes" presStyleLbl="node1" presStyleIdx="2" presStyleCnt="5" custRadScaleRad="109798" custRadScaleInc="-21198">
        <dgm:presLayoutVars>
          <dgm:bulletEnabled val="1"/>
        </dgm:presLayoutVars>
      </dgm:prSet>
      <dgm:spPr/>
      <dgm:t>
        <a:bodyPr/>
        <a:lstStyle/>
        <a:p>
          <a:endParaRPr lang="zh-TW" altLang="en-US"/>
        </a:p>
      </dgm:t>
    </dgm:pt>
    <dgm:pt modelId="{B1CE958F-EA25-4335-A449-93D56AC43ECB}" type="pres">
      <dgm:prSet presAssocID="{1F14908A-CE9A-452C-91DC-F918F2CA0312}" presName="nodeFollowingNodes" presStyleLbl="node1" presStyleIdx="3" presStyleCnt="5" custRadScaleRad="100575" custRadScaleInc="14626">
        <dgm:presLayoutVars>
          <dgm:bulletEnabled val="1"/>
        </dgm:presLayoutVars>
      </dgm:prSet>
      <dgm:spPr/>
      <dgm:t>
        <a:bodyPr/>
        <a:lstStyle/>
        <a:p>
          <a:endParaRPr lang="zh-TW" altLang="en-US"/>
        </a:p>
      </dgm:t>
    </dgm:pt>
    <dgm:pt modelId="{050681B9-6780-4E24-B43C-9B8A70877E8B}" type="pres">
      <dgm:prSet presAssocID="{877C13BF-81F7-448E-B51A-0DAE04996AA8}" presName="nodeFollowingNodes" presStyleLbl="node1" presStyleIdx="4" presStyleCnt="5" custRadScaleRad="99448" custRadScaleInc="-6282">
        <dgm:presLayoutVars>
          <dgm:bulletEnabled val="1"/>
        </dgm:presLayoutVars>
      </dgm:prSet>
      <dgm:spPr/>
      <dgm:t>
        <a:bodyPr/>
        <a:lstStyle/>
        <a:p>
          <a:endParaRPr lang="zh-TW" altLang="en-US"/>
        </a:p>
      </dgm:t>
    </dgm:pt>
  </dgm:ptLst>
  <dgm:cxnLst>
    <dgm:cxn modelId="{D96C33CB-F9FB-4BA7-9B01-95F930A156C1}" type="presOf" srcId="{877C13BF-81F7-448E-B51A-0DAE04996AA8}" destId="{050681B9-6780-4E24-B43C-9B8A70877E8B}" srcOrd="0" destOrd="0" presId="urn:microsoft.com/office/officeart/2005/8/layout/cycle3"/>
    <dgm:cxn modelId="{BF567B38-7AF0-4483-913D-C6E3EA5B4209}" type="presOf" srcId="{6A5BF586-50E9-4B14-9539-A1E546944C95}" destId="{AABFB676-C83A-4AFF-8A1B-8BD1E6013445}" srcOrd="0" destOrd="0" presId="urn:microsoft.com/office/officeart/2005/8/layout/cycle3"/>
    <dgm:cxn modelId="{4354D069-A061-4746-A261-274DF572729C}" srcId="{82F78C10-EF32-4783-AEDD-9A322214597C}" destId="{B4C35AFC-80A4-4E29-ABC4-895904884B9E}" srcOrd="1" destOrd="0" parTransId="{E2E0F72C-0BA1-4465-809D-A1EAC5197F12}" sibTransId="{CF64DB29-3668-4901-B168-A26664BDF767}"/>
    <dgm:cxn modelId="{0147014C-5B08-439C-9A08-6FB693431D61}" type="presOf" srcId="{82F78C10-EF32-4783-AEDD-9A322214597C}" destId="{A9C1702B-B2A3-4BA1-A6DC-65C0E447D4BE}" srcOrd="0" destOrd="0" presId="urn:microsoft.com/office/officeart/2005/8/layout/cycle3"/>
    <dgm:cxn modelId="{98E98A09-8EE1-4352-A854-9384976F3469}" type="presOf" srcId="{B4C35AFC-80A4-4E29-ABC4-895904884B9E}" destId="{C828F38A-393E-480B-ABB2-2891DD5B9DF4}" srcOrd="0" destOrd="0" presId="urn:microsoft.com/office/officeart/2005/8/layout/cycle3"/>
    <dgm:cxn modelId="{CC969B18-CD6E-47E0-B5CA-E4DEDB4F4837}" srcId="{82F78C10-EF32-4783-AEDD-9A322214597C}" destId="{877C13BF-81F7-448E-B51A-0DAE04996AA8}" srcOrd="4" destOrd="0" parTransId="{5E2D9A1B-E151-490F-B889-DABAE9AA1186}" sibTransId="{A494297D-E07E-4D61-94DD-A0333A8EAC13}"/>
    <dgm:cxn modelId="{0ED5E92C-20EA-4A4C-84D9-BDFF3EC1DFBB}" srcId="{82F78C10-EF32-4783-AEDD-9A322214597C}" destId="{453D9651-7A81-4612-9E94-9734A46927CE}" srcOrd="2" destOrd="0" parTransId="{1196B48B-55E3-4723-B8D6-2AFD457125B0}" sibTransId="{CD3D6E3D-5211-4A25-B973-88E782F8B830}"/>
    <dgm:cxn modelId="{1CCD8347-5FA6-4FC6-98BA-C4984FF81EAE}" type="presOf" srcId="{453D9651-7A81-4612-9E94-9734A46927CE}" destId="{3841C557-C1AB-4480-B297-CDD255D2287F}" srcOrd="0" destOrd="0" presId="urn:microsoft.com/office/officeart/2005/8/layout/cycle3"/>
    <dgm:cxn modelId="{0449232C-537E-47A5-9984-C3DDDE9DDA4B}" srcId="{82F78C10-EF32-4783-AEDD-9A322214597C}" destId="{1F14908A-CE9A-452C-91DC-F918F2CA0312}" srcOrd="3" destOrd="0" parTransId="{CAEDC2A7-2748-4AA5-BEBE-CE21E8BFA45F}" sibTransId="{DDD69120-0271-4838-9851-02C748CD31E8}"/>
    <dgm:cxn modelId="{7775B993-3DF8-46F1-A463-44C190FB6DF6}" type="presOf" srcId="{C7AFF7FD-6E70-442E-973D-E172A1B3B056}" destId="{89FF4DF4-1C57-47B1-B1E0-0BC97F7309F8}" srcOrd="0" destOrd="0" presId="urn:microsoft.com/office/officeart/2005/8/layout/cycle3"/>
    <dgm:cxn modelId="{BBB3CF18-3FCC-41AB-90DB-12C6E7275192}" srcId="{82F78C10-EF32-4783-AEDD-9A322214597C}" destId="{C7AFF7FD-6E70-442E-973D-E172A1B3B056}" srcOrd="0" destOrd="0" parTransId="{338F886F-6ED6-48F8-908F-EBB089F909EB}" sibTransId="{6A5BF586-50E9-4B14-9539-A1E546944C95}"/>
    <dgm:cxn modelId="{F181E462-7B81-4107-9AAB-7F3E78F61674}" type="presOf" srcId="{1F14908A-CE9A-452C-91DC-F918F2CA0312}" destId="{B1CE958F-EA25-4335-A449-93D56AC43ECB}" srcOrd="0" destOrd="0" presId="urn:microsoft.com/office/officeart/2005/8/layout/cycle3"/>
    <dgm:cxn modelId="{2EE0033C-816F-4448-A6C1-939303D655BF}" type="presParOf" srcId="{A9C1702B-B2A3-4BA1-A6DC-65C0E447D4BE}" destId="{1B5F8A0A-AD43-4B4B-AF55-A686A56DBCF2}" srcOrd="0" destOrd="0" presId="urn:microsoft.com/office/officeart/2005/8/layout/cycle3"/>
    <dgm:cxn modelId="{BECB060D-E7A0-4914-9799-6A7B1DFA004C}" type="presParOf" srcId="{1B5F8A0A-AD43-4B4B-AF55-A686A56DBCF2}" destId="{89FF4DF4-1C57-47B1-B1E0-0BC97F7309F8}" srcOrd="0" destOrd="0" presId="urn:microsoft.com/office/officeart/2005/8/layout/cycle3"/>
    <dgm:cxn modelId="{A11F85A8-8F96-4A26-825B-B8C78433CD89}" type="presParOf" srcId="{1B5F8A0A-AD43-4B4B-AF55-A686A56DBCF2}" destId="{AABFB676-C83A-4AFF-8A1B-8BD1E6013445}" srcOrd="1" destOrd="0" presId="urn:microsoft.com/office/officeart/2005/8/layout/cycle3"/>
    <dgm:cxn modelId="{DD29ED34-3512-4653-A6C5-D94C73A5E917}" type="presParOf" srcId="{1B5F8A0A-AD43-4B4B-AF55-A686A56DBCF2}" destId="{C828F38A-393E-480B-ABB2-2891DD5B9DF4}" srcOrd="2" destOrd="0" presId="urn:microsoft.com/office/officeart/2005/8/layout/cycle3"/>
    <dgm:cxn modelId="{D37EB64B-5C56-4603-899C-F3ECB5A1A3C5}" type="presParOf" srcId="{1B5F8A0A-AD43-4B4B-AF55-A686A56DBCF2}" destId="{3841C557-C1AB-4480-B297-CDD255D2287F}" srcOrd="3" destOrd="0" presId="urn:microsoft.com/office/officeart/2005/8/layout/cycle3"/>
    <dgm:cxn modelId="{30CE1F9E-836B-473F-A86D-C52B9B6E336C}" type="presParOf" srcId="{1B5F8A0A-AD43-4B4B-AF55-A686A56DBCF2}" destId="{B1CE958F-EA25-4335-A449-93D56AC43ECB}" srcOrd="4" destOrd="0" presId="urn:microsoft.com/office/officeart/2005/8/layout/cycle3"/>
    <dgm:cxn modelId="{C750D0EC-84F8-425E-91AE-DA3C9EF6EFC2}" type="presParOf" srcId="{1B5F8A0A-AD43-4B4B-AF55-A686A56DBCF2}" destId="{050681B9-6780-4E24-B43C-9B8A70877E8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0263" cy="496888"/>
          </a:xfrm>
          <a:prstGeom prst="rect">
            <a:avLst/>
          </a:prstGeom>
        </p:spPr>
        <p:txBody>
          <a:bodyPr vert="horz" lIns="91440" tIns="45720" rIns="91440" bIns="45720" rtlCol="0"/>
          <a:lstStyle>
            <a:lvl1pPr algn="l" eaLnBrk="1" hangingPunct="1">
              <a:defRPr sz="1200"/>
            </a:lvl1pPr>
          </a:lstStyle>
          <a:p>
            <a:pPr>
              <a:defRPr/>
            </a:pPr>
            <a:endParaRPr lang="zh-TW" altLang="en-US"/>
          </a:p>
        </p:txBody>
      </p:sp>
      <p:sp>
        <p:nvSpPr>
          <p:cNvPr id="3" name="日期版面配置區 2"/>
          <p:cNvSpPr>
            <a:spLocks noGrp="1"/>
          </p:cNvSpPr>
          <p:nvPr>
            <p:ph type="dt" sz="quarter" idx="1"/>
          </p:nvPr>
        </p:nvSpPr>
        <p:spPr>
          <a:xfrm>
            <a:off x="3855349" y="0"/>
            <a:ext cx="2950263" cy="496888"/>
          </a:xfrm>
          <a:prstGeom prst="rect">
            <a:avLst/>
          </a:prstGeom>
        </p:spPr>
        <p:txBody>
          <a:bodyPr vert="horz" lIns="91440" tIns="45720" rIns="91440" bIns="45720" rtlCol="0"/>
          <a:lstStyle>
            <a:lvl1pPr algn="r" eaLnBrk="1" hangingPunct="1">
              <a:defRPr sz="1200"/>
            </a:lvl1pPr>
          </a:lstStyle>
          <a:p>
            <a:pPr>
              <a:defRPr/>
            </a:pPr>
            <a:fld id="{F94D627F-5731-4D0A-9433-4C68EE4BA676}" type="datetimeFigureOut">
              <a:rPr lang="zh-TW" altLang="en-US"/>
              <a:pPr>
                <a:defRPr/>
              </a:pPr>
              <a:t>2018/6/26</a:t>
            </a:fld>
            <a:endParaRPr lang="zh-TW" altLang="en-US"/>
          </a:p>
        </p:txBody>
      </p:sp>
      <p:sp>
        <p:nvSpPr>
          <p:cNvPr id="4" name="頁尾版面配置區 3"/>
          <p:cNvSpPr>
            <a:spLocks noGrp="1"/>
          </p:cNvSpPr>
          <p:nvPr>
            <p:ph type="ftr" sz="quarter" idx="2"/>
          </p:nvPr>
        </p:nvSpPr>
        <p:spPr>
          <a:xfrm>
            <a:off x="0" y="9440864"/>
            <a:ext cx="2950263" cy="496887"/>
          </a:xfrm>
          <a:prstGeom prst="rect">
            <a:avLst/>
          </a:prstGeom>
        </p:spPr>
        <p:txBody>
          <a:bodyPr vert="horz" lIns="91440" tIns="45720" rIns="91440" bIns="45720" rtlCol="0" anchor="b"/>
          <a:lstStyle>
            <a:lvl1pPr algn="l" eaLnBrk="1" hangingPunct="1">
              <a:defRPr sz="1200"/>
            </a:lvl1pPr>
          </a:lstStyle>
          <a:p>
            <a:pPr>
              <a:defRPr/>
            </a:pPr>
            <a:endParaRPr lang="zh-TW" altLang="en-US"/>
          </a:p>
        </p:txBody>
      </p:sp>
      <p:sp>
        <p:nvSpPr>
          <p:cNvPr id="5" name="投影片編號版面配置區 4"/>
          <p:cNvSpPr>
            <a:spLocks noGrp="1"/>
          </p:cNvSpPr>
          <p:nvPr>
            <p:ph type="sldNum" sz="quarter" idx="3"/>
          </p:nvPr>
        </p:nvSpPr>
        <p:spPr>
          <a:xfrm>
            <a:off x="3855349" y="9440864"/>
            <a:ext cx="295026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5AABE4D-8316-43C1-9309-357A0F2005D1}" type="slidenum">
              <a:rPr lang="zh-TW" altLang="en-US"/>
              <a:pPr>
                <a:defRPr/>
              </a:pPr>
              <a:t>‹#›</a:t>
            </a:fld>
            <a:endParaRPr lang="zh-TW" altLang="en-US"/>
          </a:p>
        </p:txBody>
      </p:sp>
    </p:spTree>
    <p:extLst>
      <p:ext uri="{BB962C8B-B14F-4D97-AF65-F5344CB8AC3E}">
        <p14:creationId xmlns:p14="http://schemas.microsoft.com/office/powerpoint/2010/main" val="11261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0263" cy="496888"/>
          </a:xfrm>
          <a:prstGeom prst="rect">
            <a:avLst/>
          </a:prstGeom>
        </p:spPr>
        <p:txBody>
          <a:bodyPr vert="horz" lIns="88331" tIns="44166" rIns="88331" bIns="44166" rtlCol="0"/>
          <a:lstStyle>
            <a:lvl1pPr algn="l" eaLnBrk="1" hangingPunct="1">
              <a:defRPr sz="1200"/>
            </a:lvl1pPr>
          </a:lstStyle>
          <a:p>
            <a:pPr>
              <a:defRPr/>
            </a:pPr>
            <a:endParaRPr lang="zh-TW" altLang="en-US"/>
          </a:p>
        </p:txBody>
      </p:sp>
      <p:sp>
        <p:nvSpPr>
          <p:cNvPr id="3" name="日期版面配置區 2"/>
          <p:cNvSpPr>
            <a:spLocks noGrp="1"/>
          </p:cNvSpPr>
          <p:nvPr>
            <p:ph type="dt" idx="1"/>
          </p:nvPr>
        </p:nvSpPr>
        <p:spPr>
          <a:xfrm>
            <a:off x="3855349" y="0"/>
            <a:ext cx="2950263" cy="496888"/>
          </a:xfrm>
          <a:prstGeom prst="rect">
            <a:avLst/>
          </a:prstGeom>
        </p:spPr>
        <p:txBody>
          <a:bodyPr vert="horz" lIns="88331" tIns="44166" rIns="88331" bIns="44166" rtlCol="0"/>
          <a:lstStyle>
            <a:lvl1pPr algn="r" eaLnBrk="1" hangingPunct="1">
              <a:defRPr sz="1200"/>
            </a:lvl1pPr>
          </a:lstStyle>
          <a:p>
            <a:pPr>
              <a:defRPr/>
            </a:pPr>
            <a:fld id="{E701B175-9DDF-4A33-9774-256F2772BBA2}" type="datetimeFigureOut">
              <a:rPr lang="zh-TW" altLang="en-US"/>
              <a:pPr>
                <a:defRPr/>
              </a:pPr>
              <a:t>2018/6/26</a:t>
            </a:fld>
            <a:endParaRPr lang="zh-TW" altLang="en-US"/>
          </a:p>
        </p:txBody>
      </p:sp>
      <p:sp>
        <p:nvSpPr>
          <p:cNvPr id="4" name="投影片圖像版面配置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88331" tIns="44166" rIns="88331" bIns="44166" rtlCol="0" anchor="ctr"/>
          <a:lstStyle/>
          <a:p>
            <a:pPr lvl="0"/>
            <a:endParaRPr lang="zh-TW" altLang="en-US" noProof="0"/>
          </a:p>
        </p:txBody>
      </p:sp>
      <p:sp>
        <p:nvSpPr>
          <p:cNvPr id="5" name="備忘稿版面配置區 4"/>
          <p:cNvSpPr>
            <a:spLocks noGrp="1"/>
          </p:cNvSpPr>
          <p:nvPr>
            <p:ph type="body" sz="quarter" idx="3"/>
          </p:nvPr>
        </p:nvSpPr>
        <p:spPr>
          <a:xfrm>
            <a:off x="681198" y="4721225"/>
            <a:ext cx="5444806" cy="4471988"/>
          </a:xfrm>
          <a:prstGeom prst="rect">
            <a:avLst/>
          </a:prstGeom>
        </p:spPr>
        <p:txBody>
          <a:bodyPr vert="horz" lIns="88331" tIns="44166" rIns="88331" bIns="4416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0864"/>
            <a:ext cx="2950263" cy="496887"/>
          </a:xfrm>
          <a:prstGeom prst="rect">
            <a:avLst/>
          </a:prstGeom>
        </p:spPr>
        <p:txBody>
          <a:bodyPr vert="horz" lIns="88331" tIns="44166" rIns="88331" bIns="44166" rtlCol="0" anchor="b"/>
          <a:lstStyle>
            <a:lvl1pPr algn="l" eaLnBrk="1" hangingPunct="1">
              <a:defRPr sz="1200"/>
            </a:lvl1pPr>
          </a:lstStyle>
          <a:p>
            <a:pPr>
              <a:defRPr/>
            </a:pPr>
            <a:endParaRPr lang="zh-TW" altLang="en-US"/>
          </a:p>
        </p:txBody>
      </p:sp>
      <p:sp>
        <p:nvSpPr>
          <p:cNvPr id="7" name="投影片編號版面配置區 6"/>
          <p:cNvSpPr>
            <a:spLocks noGrp="1"/>
          </p:cNvSpPr>
          <p:nvPr>
            <p:ph type="sldNum" sz="quarter" idx="5"/>
          </p:nvPr>
        </p:nvSpPr>
        <p:spPr>
          <a:xfrm>
            <a:off x="3855349" y="9440864"/>
            <a:ext cx="2950263" cy="496887"/>
          </a:xfrm>
          <a:prstGeom prst="rect">
            <a:avLst/>
          </a:prstGeom>
        </p:spPr>
        <p:txBody>
          <a:bodyPr vert="horz" wrap="square" lIns="88331" tIns="44166" rIns="88331" bIns="44166" numCol="1" anchor="b" anchorCtr="0" compatLnSpc="1">
            <a:prstTxWarp prst="textNoShape">
              <a:avLst/>
            </a:prstTxWarp>
          </a:bodyPr>
          <a:lstStyle>
            <a:lvl1pPr algn="r" eaLnBrk="1" hangingPunct="1">
              <a:defRPr sz="1200" smtClean="0"/>
            </a:lvl1pPr>
          </a:lstStyle>
          <a:p>
            <a:pPr>
              <a:defRPr/>
            </a:pPr>
            <a:fld id="{5CABA4C5-95B7-4657-9338-62C3B1115B7B}" type="slidenum">
              <a:rPr lang="zh-TW" altLang="en-US"/>
              <a:pPr>
                <a:defRPr/>
              </a:pPr>
              <a:t>‹#›</a:t>
            </a:fld>
            <a:endParaRPr lang="zh-TW" altLang="en-US"/>
          </a:p>
        </p:txBody>
      </p:sp>
    </p:spTree>
    <p:extLst>
      <p:ext uri="{BB962C8B-B14F-4D97-AF65-F5344CB8AC3E}">
        <p14:creationId xmlns:p14="http://schemas.microsoft.com/office/powerpoint/2010/main" val="3695793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DBAE50-054A-410D-9B60-C1107EF993EF}" type="slidenum">
              <a:rPr lang="zh-TW" altLang="en-US" smtClean="0"/>
              <a:pPr/>
              <a:t>3</a:t>
            </a:fld>
            <a:endParaRPr lang="zh-TW" altLang="en-US"/>
          </a:p>
        </p:txBody>
      </p:sp>
    </p:spTree>
    <p:extLst>
      <p:ext uri="{BB962C8B-B14F-4D97-AF65-F5344CB8AC3E}">
        <p14:creationId xmlns:p14="http://schemas.microsoft.com/office/powerpoint/2010/main" val="22125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DBAE50-054A-410D-9B60-C1107EF993EF}" type="slidenum">
              <a:rPr lang="zh-TW" altLang="en-US" smtClean="0"/>
              <a:pPr/>
              <a:t>4</a:t>
            </a:fld>
            <a:endParaRPr lang="zh-TW" altLang="en-US"/>
          </a:p>
        </p:txBody>
      </p:sp>
    </p:spTree>
    <p:extLst>
      <p:ext uri="{BB962C8B-B14F-4D97-AF65-F5344CB8AC3E}">
        <p14:creationId xmlns:p14="http://schemas.microsoft.com/office/powerpoint/2010/main" val="329447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0" name="投影片編號版面配置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8BEA0CF-0E6A-4B0E-AAB2-44DACD43BC0E}" type="slidenum">
              <a:rPr kumimoji="0" lang="zh-TW" altLang="en-US">
                <a:latin typeface="Calibri" panose="020F0502020204030204" pitchFamily="34" charset="0"/>
              </a:rPr>
              <a:pPr eaLnBrk="1" hangingPunct="1"/>
              <a:t>22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09790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875FACC-73D4-4964-9DA3-8C0B6F56704E}" type="slidenum">
              <a:rPr lang="en-US" altLang="zh-TW"/>
              <a:pPr>
                <a:defRPr/>
              </a:pPr>
              <a:t>‹#›</a:t>
            </a:fld>
            <a:endParaRPr lang="en-US" altLang="zh-TW"/>
          </a:p>
        </p:txBody>
      </p:sp>
      <p:grpSp>
        <p:nvGrpSpPr>
          <p:cNvPr id="7" name="群組 6">
            <a:extLst>
              <a:ext uri="{FF2B5EF4-FFF2-40B4-BE49-F238E27FC236}">
                <a16:creationId xmlns="" xmlns:a16="http://schemas.microsoft.com/office/drawing/2014/main" id="{627A9210-A08F-4FC9-9365-E13D23EFFEC2}"/>
              </a:ext>
            </a:extLst>
          </p:cNvPr>
          <p:cNvGrpSpPr/>
          <p:nvPr userDrawn="1"/>
        </p:nvGrpSpPr>
        <p:grpSpPr>
          <a:xfrm>
            <a:off x="0" y="359288"/>
            <a:ext cx="9144000" cy="996554"/>
            <a:chOff x="0" y="359288"/>
            <a:chExt cx="9144000" cy="996554"/>
          </a:xfrm>
        </p:grpSpPr>
        <p:sp>
          <p:nvSpPr>
            <p:cNvPr id="8" name="任意多边形 1">
              <a:extLst>
                <a:ext uri="{FF2B5EF4-FFF2-40B4-BE49-F238E27FC236}">
                  <a16:creationId xmlns="" xmlns:a16="http://schemas.microsoft.com/office/drawing/2014/main" id="{D66024D3-3894-432B-B1ED-6AAB448203EB}"/>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9" name="任意多边形 2">
              <a:extLst>
                <a:ext uri="{FF2B5EF4-FFF2-40B4-BE49-F238E27FC236}">
                  <a16:creationId xmlns="" xmlns:a16="http://schemas.microsoft.com/office/drawing/2014/main" id="{13F3AB7D-5AEC-445D-828F-B7015E2A1C47}"/>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grpSp>
    </p:spTree>
    <p:extLst>
      <p:ext uri="{BB962C8B-B14F-4D97-AF65-F5344CB8AC3E}">
        <p14:creationId xmlns:p14="http://schemas.microsoft.com/office/powerpoint/2010/main" val="125912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C7139CC-4DBB-4C4B-B77F-945A89F34751}" type="slidenum">
              <a:rPr lang="en-US" altLang="zh-TW"/>
              <a:pPr>
                <a:defRPr/>
              </a:pPr>
              <a:t>‹#›</a:t>
            </a:fld>
            <a:endParaRPr lang="en-US" altLang="zh-TW"/>
          </a:p>
        </p:txBody>
      </p:sp>
      <p:grpSp>
        <p:nvGrpSpPr>
          <p:cNvPr id="9" name="群組 8">
            <a:extLst>
              <a:ext uri="{FF2B5EF4-FFF2-40B4-BE49-F238E27FC236}">
                <a16:creationId xmlns="" xmlns:a16="http://schemas.microsoft.com/office/drawing/2014/main" id="{14B9217D-B0EE-4862-9F6F-FD6050E0BAC0}"/>
              </a:ext>
            </a:extLst>
          </p:cNvPr>
          <p:cNvGrpSpPr/>
          <p:nvPr userDrawn="1"/>
        </p:nvGrpSpPr>
        <p:grpSpPr>
          <a:xfrm>
            <a:off x="7311289" y="-23124"/>
            <a:ext cx="1688122" cy="387046"/>
            <a:chOff x="7311289" y="42439"/>
            <a:chExt cx="1688122" cy="387046"/>
          </a:xfrm>
        </p:grpSpPr>
        <p:pic>
          <p:nvPicPr>
            <p:cNvPr id="10" name="圖片 6">
              <a:extLst>
                <a:ext uri="{FF2B5EF4-FFF2-40B4-BE49-F238E27FC236}">
                  <a16:creationId xmlns="" xmlns:a16="http://schemas.microsoft.com/office/drawing/2014/main" id="{97C4762C-3D83-4316-A2DB-1A470B0AAA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2755" t="48480" r="33542" b="27119"/>
            <a:stretch>
              <a:fillRect/>
            </a:stretch>
          </p:blipFill>
          <p:spPr bwMode="auto">
            <a:xfrm>
              <a:off x="8079987" y="61465"/>
              <a:ext cx="919424" cy="3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a:extLst>
                <a:ext uri="{FF2B5EF4-FFF2-40B4-BE49-F238E27FC236}">
                  <a16:creationId xmlns="" xmlns:a16="http://schemas.microsoft.com/office/drawing/2014/main" id="{B0A88CA4-5E61-47BD-BCA9-27E12DBA3DC9}"/>
                </a:ext>
              </a:extLst>
            </p:cNvPr>
            <p:cNvSpPr txBox="1"/>
            <p:nvPr userDrawn="1"/>
          </p:nvSpPr>
          <p:spPr>
            <a:xfrm>
              <a:off x="7311289" y="42439"/>
              <a:ext cx="1688122" cy="382412"/>
            </a:xfrm>
            <a:prstGeom prst="rect">
              <a:avLst/>
            </a:prstGeom>
            <a:noFill/>
          </p:spPr>
          <p:txBody>
            <a:bodyPr wrap="square" rtlCol="0">
              <a:spAutoFit/>
            </a:bodyPr>
            <a:lstStyle/>
            <a:p>
              <a:r>
                <a:rPr lang="en-US" altLang="zh-TW" b="1" dirty="0" err="1">
                  <a:solidFill>
                    <a:srgbClr val="FF0000"/>
                  </a:solidFill>
                  <a:latin typeface="Arial" panose="020B0604020202020204" pitchFamily="34" charset="0"/>
                  <a:cs typeface="Arial" panose="020B0604020202020204" pitchFamily="34" charset="0"/>
                </a:rPr>
                <a:t>TSipo</a:t>
              </a:r>
              <a:endParaRPr lang="zh-TW" altLang="en-US" b="1" dirty="0">
                <a:solidFill>
                  <a:srgbClr val="FF0000"/>
                </a:solidFill>
                <a:latin typeface="Arial" panose="020B0604020202020204" pitchFamily="34" charset="0"/>
                <a:cs typeface="Arial" panose="020B0604020202020204" pitchFamily="34" charset="0"/>
              </a:endParaRPr>
            </a:p>
          </p:txBody>
        </p:sp>
      </p:grpSp>
      <p:grpSp>
        <p:nvGrpSpPr>
          <p:cNvPr id="14" name="群組 13">
            <a:extLst>
              <a:ext uri="{FF2B5EF4-FFF2-40B4-BE49-F238E27FC236}">
                <a16:creationId xmlns="" xmlns:a16="http://schemas.microsoft.com/office/drawing/2014/main" id="{B6107C0C-CDCC-48F6-A868-512D9517CBE3}"/>
              </a:ext>
            </a:extLst>
          </p:cNvPr>
          <p:cNvGrpSpPr/>
          <p:nvPr userDrawn="1"/>
        </p:nvGrpSpPr>
        <p:grpSpPr>
          <a:xfrm>
            <a:off x="0" y="359288"/>
            <a:ext cx="9144000" cy="996554"/>
            <a:chOff x="0" y="359288"/>
            <a:chExt cx="9144000" cy="996554"/>
          </a:xfrm>
        </p:grpSpPr>
        <p:sp>
          <p:nvSpPr>
            <p:cNvPr id="12" name="任意多边形 1">
              <a:extLst>
                <a:ext uri="{FF2B5EF4-FFF2-40B4-BE49-F238E27FC236}">
                  <a16:creationId xmlns="" xmlns:a16="http://schemas.microsoft.com/office/drawing/2014/main" id="{D9540461-F657-45DE-9915-0CC8040A7A9C}"/>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任意多边形 2">
              <a:extLst>
                <a:ext uri="{FF2B5EF4-FFF2-40B4-BE49-F238E27FC236}">
                  <a16:creationId xmlns="" xmlns:a16="http://schemas.microsoft.com/office/drawing/2014/main" id="{1F6201C2-FD7F-47E9-947C-7040A6E25648}"/>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grpSp>
    </p:spTree>
    <p:extLst>
      <p:ext uri="{BB962C8B-B14F-4D97-AF65-F5344CB8AC3E}">
        <p14:creationId xmlns:p14="http://schemas.microsoft.com/office/powerpoint/2010/main" val="228983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231C5DF-F3B0-444F-B2BE-4BB59ADFF02C}" type="slidenum">
              <a:rPr lang="en-US" altLang="zh-TW"/>
              <a:pPr>
                <a:defRPr/>
              </a:pPr>
              <a:t>‹#›</a:t>
            </a:fld>
            <a:endParaRPr lang="en-US" altLang="zh-TW"/>
          </a:p>
        </p:txBody>
      </p:sp>
    </p:spTree>
    <p:extLst>
      <p:ext uri="{BB962C8B-B14F-4D97-AF65-F5344CB8AC3E}">
        <p14:creationId xmlns:p14="http://schemas.microsoft.com/office/powerpoint/2010/main" val="3578675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DAB4F65-268A-4A0D-8A0C-B7841760FE6D}" type="slidenum">
              <a:rPr lang="en-US" altLang="zh-TW"/>
              <a:pPr>
                <a:defRPr/>
              </a:pPr>
              <a:t>‹#›</a:t>
            </a:fld>
            <a:endParaRPr lang="en-US" altLang="zh-TW"/>
          </a:p>
        </p:txBody>
      </p:sp>
      <p:grpSp>
        <p:nvGrpSpPr>
          <p:cNvPr id="7" name="群組 6">
            <a:extLst>
              <a:ext uri="{FF2B5EF4-FFF2-40B4-BE49-F238E27FC236}">
                <a16:creationId xmlns="" xmlns:a16="http://schemas.microsoft.com/office/drawing/2014/main" id="{E9BA1322-6DED-42D4-9795-F6F1F28191CF}"/>
              </a:ext>
            </a:extLst>
          </p:cNvPr>
          <p:cNvGrpSpPr/>
          <p:nvPr userDrawn="1"/>
        </p:nvGrpSpPr>
        <p:grpSpPr>
          <a:xfrm>
            <a:off x="0" y="359288"/>
            <a:ext cx="9144000" cy="996554"/>
            <a:chOff x="0" y="359288"/>
            <a:chExt cx="9144000" cy="996554"/>
          </a:xfrm>
        </p:grpSpPr>
        <p:sp>
          <p:nvSpPr>
            <p:cNvPr id="8" name="任意多边形 1">
              <a:extLst>
                <a:ext uri="{FF2B5EF4-FFF2-40B4-BE49-F238E27FC236}">
                  <a16:creationId xmlns="" xmlns:a16="http://schemas.microsoft.com/office/drawing/2014/main" id="{9292D72A-C3F6-4BA8-B14C-B121BCAF1997}"/>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9" name="任意多边形 2">
              <a:extLst>
                <a:ext uri="{FF2B5EF4-FFF2-40B4-BE49-F238E27FC236}">
                  <a16:creationId xmlns="" xmlns:a16="http://schemas.microsoft.com/office/drawing/2014/main" id="{3A0FD2CB-DE8A-4E2F-B6E2-6F04485C300D}"/>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grpSp>
    </p:spTree>
    <p:extLst>
      <p:ext uri="{BB962C8B-B14F-4D97-AF65-F5344CB8AC3E}">
        <p14:creationId xmlns:p14="http://schemas.microsoft.com/office/powerpoint/2010/main" val="249397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1E95C3C-F426-44E0-A416-A2F428C14E25}" type="slidenum">
              <a:rPr lang="en-US" altLang="zh-TW"/>
              <a:pPr>
                <a:defRPr/>
              </a:pPr>
              <a:t>‹#›</a:t>
            </a:fld>
            <a:endParaRPr lang="en-US" altLang="zh-TW"/>
          </a:p>
        </p:txBody>
      </p:sp>
      <p:grpSp>
        <p:nvGrpSpPr>
          <p:cNvPr id="7" name="群組 6">
            <a:extLst>
              <a:ext uri="{FF2B5EF4-FFF2-40B4-BE49-F238E27FC236}">
                <a16:creationId xmlns="" xmlns:a16="http://schemas.microsoft.com/office/drawing/2014/main" id="{7A98AD01-59CE-423E-B67B-4F2307527A57}"/>
              </a:ext>
            </a:extLst>
          </p:cNvPr>
          <p:cNvGrpSpPr/>
          <p:nvPr userDrawn="1"/>
        </p:nvGrpSpPr>
        <p:grpSpPr>
          <a:xfrm>
            <a:off x="0" y="359288"/>
            <a:ext cx="9144000" cy="996554"/>
            <a:chOff x="0" y="359288"/>
            <a:chExt cx="9144000" cy="996554"/>
          </a:xfrm>
        </p:grpSpPr>
        <p:sp>
          <p:nvSpPr>
            <p:cNvPr id="8" name="任意多边形 1">
              <a:extLst>
                <a:ext uri="{FF2B5EF4-FFF2-40B4-BE49-F238E27FC236}">
                  <a16:creationId xmlns="" xmlns:a16="http://schemas.microsoft.com/office/drawing/2014/main" id="{8E6A208E-6DC0-4870-A6B1-1E3EA7B4E7EF}"/>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9" name="任意多边形 2">
              <a:extLst>
                <a:ext uri="{FF2B5EF4-FFF2-40B4-BE49-F238E27FC236}">
                  <a16:creationId xmlns="" xmlns:a16="http://schemas.microsoft.com/office/drawing/2014/main" id="{68CFF3AF-CC14-48C9-AF02-8ABDE85BE5D3}"/>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grpSp>
    </p:spTree>
    <p:extLst>
      <p:ext uri="{BB962C8B-B14F-4D97-AF65-F5344CB8AC3E}">
        <p14:creationId xmlns:p14="http://schemas.microsoft.com/office/powerpoint/2010/main" val="357966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9777324F-A15A-4190-A05E-30D80D24F670}" type="slidenum">
              <a:rPr lang="en-US" altLang="zh-TW"/>
              <a:pPr>
                <a:defRPr/>
              </a:pPr>
              <a:t>‹#›</a:t>
            </a:fld>
            <a:endParaRPr lang="en-US" altLang="zh-TW"/>
          </a:p>
        </p:txBody>
      </p:sp>
      <p:grpSp>
        <p:nvGrpSpPr>
          <p:cNvPr id="8" name="群組 7">
            <a:extLst>
              <a:ext uri="{FF2B5EF4-FFF2-40B4-BE49-F238E27FC236}">
                <a16:creationId xmlns="" xmlns:a16="http://schemas.microsoft.com/office/drawing/2014/main" id="{D1036592-8D5E-42A1-9C22-EE5055C55970}"/>
              </a:ext>
            </a:extLst>
          </p:cNvPr>
          <p:cNvGrpSpPr/>
          <p:nvPr userDrawn="1"/>
        </p:nvGrpSpPr>
        <p:grpSpPr>
          <a:xfrm>
            <a:off x="7311289" y="-23124"/>
            <a:ext cx="1688122" cy="387046"/>
            <a:chOff x="7311289" y="42439"/>
            <a:chExt cx="1688122" cy="387046"/>
          </a:xfrm>
        </p:grpSpPr>
        <p:pic>
          <p:nvPicPr>
            <p:cNvPr id="9" name="圖片 6">
              <a:extLst>
                <a:ext uri="{FF2B5EF4-FFF2-40B4-BE49-F238E27FC236}">
                  <a16:creationId xmlns="" xmlns:a16="http://schemas.microsoft.com/office/drawing/2014/main" id="{7B44453D-4956-4745-8207-AC266D3774F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2755" t="48480" r="33542" b="27119"/>
            <a:stretch>
              <a:fillRect/>
            </a:stretch>
          </p:blipFill>
          <p:spPr bwMode="auto">
            <a:xfrm>
              <a:off x="8079987" y="61465"/>
              <a:ext cx="919424" cy="3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 xmlns:a16="http://schemas.microsoft.com/office/drawing/2014/main" id="{E99A205D-8B90-4544-AC2C-2CE1F045A390}"/>
                </a:ext>
              </a:extLst>
            </p:cNvPr>
            <p:cNvSpPr txBox="1"/>
            <p:nvPr userDrawn="1"/>
          </p:nvSpPr>
          <p:spPr>
            <a:xfrm>
              <a:off x="7311289" y="42439"/>
              <a:ext cx="1688122" cy="382412"/>
            </a:xfrm>
            <a:prstGeom prst="rect">
              <a:avLst/>
            </a:prstGeom>
            <a:noFill/>
          </p:spPr>
          <p:txBody>
            <a:bodyPr wrap="square" rtlCol="0">
              <a:spAutoFit/>
            </a:bodyPr>
            <a:lstStyle/>
            <a:p>
              <a:r>
                <a:rPr lang="en-US" altLang="zh-TW" b="1" dirty="0" err="1">
                  <a:solidFill>
                    <a:srgbClr val="FF0000"/>
                  </a:solidFill>
                  <a:latin typeface="Arial" panose="020B0604020202020204" pitchFamily="34" charset="0"/>
                  <a:cs typeface="Arial" panose="020B0604020202020204" pitchFamily="34" charset="0"/>
                </a:rPr>
                <a:t>TSipo</a:t>
              </a:r>
              <a:endParaRPr lang="zh-TW" altLang="en-US" b="1" dirty="0">
                <a:solidFill>
                  <a:srgbClr val="FF0000"/>
                </a:solidFill>
                <a:latin typeface="Arial" panose="020B0604020202020204" pitchFamily="34" charset="0"/>
                <a:cs typeface="Arial" panose="020B0604020202020204" pitchFamily="34" charset="0"/>
              </a:endParaRPr>
            </a:p>
          </p:txBody>
        </p:sp>
      </p:grpSp>
      <p:sp>
        <p:nvSpPr>
          <p:cNvPr id="11" name="任意多边形 1">
            <a:extLst>
              <a:ext uri="{FF2B5EF4-FFF2-40B4-BE49-F238E27FC236}">
                <a16:creationId xmlns="" xmlns:a16="http://schemas.microsoft.com/office/drawing/2014/main" id="{8780FD86-FCD1-406A-B0CD-CB7250B2BB21}"/>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2" name="任意多边形 2">
            <a:extLst>
              <a:ext uri="{FF2B5EF4-FFF2-40B4-BE49-F238E27FC236}">
                <a16:creationId xmlns="" xmlns:a16="http://schemas.microsoft.com/office/drawing/2014/main" id="{3C18B169-7F78-4CFF-A59D-686535829CA3}"/>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Tree>
    <p:extLst>
      <p:ext uri="{BB962C8B-B14F-4D97-AF65-F5344CB8AC3E}">
        <p14:creationId xmlns:p14="http://schemas.microsoft.com/office/powerpoint/2010/main" val="310101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368FAE32-8450-45F5-8CF8-50FA5D16B1D4}" type="slidenum">
              <a:rPr lang="en-US" altLang="zh-TW"/>
              <a:pPr>
                <a:defRPr/>
              </a:pPr>
              <a:t>‹#›</a:t>
            </a:fld>
            <a:endParaRPr lang="en-US" altLang="zh-TW"/>
          </a:p>
        </p:txBody>
      </p:sp>
      <p:grpSp>
        <p:nvGrpSpPr>
          <p:cNvPr id="10" name="群組 9">
            <a:extLst>
              <a:ext uri="{FF2B5EF4-FFF2-40B4-BE49-F238E27FC236}">
                <a16:creationId xmlns="" xmlns:a16="http://schemas.microsoft.com/office/drawing/2014/main" id="{AA7DBB40-4D6D-4BE1-AF0A-CBB4A18F07F3}"/>
              </a:ext>
            </a:extLst>
          </p:cNvPr>
          <p:cNvGrpSpPr/>
          <p:nvPr userDrawn="1"/>
        </p:nvGrpSpPr>
        <p:grpSpPr>
          <a:xfrm>
            <a:off x="7311289" y="-23124"/>
            <a:ext cx="1688122" cy="387046"/>
            <a:chOff x="7311289" y="42439"/>
            <a:chExt cx="1688122" cy="387046"/>
          </a:xfrm>
        </p:grpSpPr>
        <p:pic>
          <p:nvPicPr>
            <p:cNvPr id="11" name="圖片 6">
              <a:extLst>
                <a:ext uri="{FF2B5EF4-FFF2-40B4-BE49-F238E27FC236}">
                  <a16:creationId xmlns="" xmlns:a16="http://schemas.microsoft.com/office/drawing/2014/main" id="{5B5C6929-EB0D-4609-B4FB-53B5055F795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2755" t="48480" r="33542" b="27119"/>
            <a:stretch>
              <a:fillRect/>
            </a:stretch>
          </p:blipFill>
          <p:spPr bwMode="auto">
            <a:xfrm>
              <a:off x="8079987" y="61465"/>
              <a:ext cx="919424" cy="3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a:extLst>
                <a:ext uri="{FF2B5EF4-FFF2-40B4-BE49-F238E27FC236}">
                  <a16:creationId xmlns="" xmlns:a16="http://schemas.microsoft.com/office/drawing/2014/main" id="{2E37FC62-C8E0-44B6-B258-356655BF4439}"/>
                </a:ext>
              </a:extLst>
            </p:cNvPr>
            <p:cNvSpPr txBox="1"/>
            <p:nvPr userDrawn="1"/>
          </p:nvSpPr>
          <p:spPr>
            <a:xfrm>
              <a:off x="7311289" y="42439"/>
              <a:ext cx="1688122" cy="382412"/>
            </a:xfrm>
            <a:prstGeom prst="rect">
              <a:avLst/>
            </a:prstGeom>
            <a:noFill/>
          </p:spPr>
          <p:txBody>
            <a:bodyPr wrap="square" rtlCol="0">
              <a:spAutoFit/>
            </a:bodyPr>
            <a:lstStyle/>
            <a:p>
              <a:r>
                <a:rPr lang="en-US" altLang="zh-TW" b="1" dirty="0" err="1">
                  <a:solidFill>
                    <a:srgbClr val="FF0000"/>
                  </a:solidFill>
                  <a:latin typeface="Arial" panose="020B0604020202020204" pitchFamily="34" charset="0"/>
                  <a:cs typeface="Arial" panose="020B0604020202020204" pitchFamily="34" charset="0"/>
                </a:rPr>
                <a:t>TSipo</a:t>
              </a:r>
              <a:endParaRPr lang="zh-TW" altLang="en-US" b="1" dirty="0">
                <a:solidFill>
                  <a:srgbClr val="FF0000"/>
                </a:solidFill>
                <a:latin typeface="Arial" panose="020B0604020202020204" pitchFamily="34" charset="0"/>
                <a:cs typeface="Arial" panose="020B0604020202020204" pitchFamily="34" charset="0"/>
              </a:endParaRPr>
            </a:p>
          </p:txBody>
        </p:sp>
      </p:grpSp>
      <p:sp>
        <p:nvSpPr>
          <p:cNvPr id="13" name="任意多边形 1">
            <a:extLst>
              <a:ext uri="{FF2B5EF4-FFF2-40B4-BE49-F238E27FC236}">
                <a16:creationId xmlns="" xmlns:a16="http://schemas.microsoft.com/office/drawing/2014/main" id="{9F250AFB-43B1-41A9-B0BC-78B709281BDC}"/>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任意多边形 2">
            <a:extLst>
              <a:ext uri="{FF2B5EF4-FFF2-40B4-BE49-F238E27FC236}">
                <a16:creationId xmlns="" xmlns:a16="http://schemas.microsoft.com/office/drawing/2014/main" id="{F45D805C-84F0-401F-BAF6-940D078D3111}"/>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Tree>
    <p:extLst>
      <p:ext uri="{BB962C8B-B14F-4D97-AF65-F5344CB8AC3E}">
        <p14:creationId xmlns:p14="http://schemas.microsoft.com/office/powerpoint/2010/main" val="352334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D55B02A7-99C1-4C14-AAA2-D632F97E4941}" type="slidenum">
              <a:rPr lang="en-US" altLang="zh-TW"/>
              <a:pPr>
                <a:defRPr/>
              </a:pPr>
              <a:t>‹#›</a:t>
            </a:fld>
            <a:endParaRPr lang="en-US" altLang="zh-TW"/>
          </a:p>
        </p:txBody>
      </p:sp>
      <p:grpSp>
        <p:nvGrpSpPr>
          <p:cNvPr id="6" name="群組 5">
            <a:extLst>
              <a:ext uri="{FF2B5EF4-FFF2-40B4-BE49-F238E27FC236}">
                <a16:creationId xmlns="" xmlns:a16="http://schemas.microsoft.com/office/drawing/2014/main" id="{53C45200-83EA-4E70-AF3B-5222D7356423}"/>
              </a:ext>
            </a:extLst>
          </p:cNvPr>
          <p:cNvGrpSpPr/>
          <p:nvPr userDrawn="1"/>
        </p:nvGrpSpPr>
        <p:grpSpPr>
          <a:xfrm>
            <a:off x="7311289" y="-23124"/>
            <a:ext cx="1688122" cy="387046"/>
            <a:chOff x="7311289" y="42439"/>
            <a:chExt cx="1688122" cy="387046"/>
          </a:xfrm>
        </p:grpSpPr>
        <p:pic>
          <p:nvPicPr>
            <p:cNvPr id="7" name="圖片 6">
              <a:extLst>
                <a:ext uri="{FF2B5EF4-FFF2-40B4-BE49-F238E27FC236}">
                  <a16:creationId xmlns="" xmlns:a16="http://schemas.microsoft.com/office/drawing/2014/main" id="{DAF82A55-5748-4FE9-9734-97AC8D9D16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2755" t="48480" r="33542" b="27119"/>
            <a:stretch>
              <a:fillRect/>
            </a:stretch>
          </p:blipFill>
          <p:spPr bwMode="auto">
            <a:xfrm>
              <a:off x="8079987" y="61465"/>
              <a:ext cx="919424" cy="3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a:extLst>
                <a:ext uri="{FF2B5EF4-FFF2-40B4-BE49-F238E27FC236}">
                  <a16:creationId xmlns="" xmlns:a16="http://schemas.microsoft.com/office/drawing/2014/main" id="{3081472F-C70F-4833-B903-9970A162DCF1}"/>
                </a:ext>
              </a:extLst>
            </p:cNvPr>
            <p:cNvSpPr txBox="1"/>
            <p:nvPr userDrawn="1"/>
          </p:nvSpPr>
          <p:spPr>
            <a:xfrm>
              <a:off x="7311289" y="42439"/>
              <a:ext cx="1688122" cy="382412"/>
            </a:xfrm>
            <a:prstGeom prst="rect">
              <a:avLst/>
            </a:prstGeom>
            <a:noFill/>
          </p:spPr>
          <p:txBody>
            <a:bodyPr wrap="square" rtlCol="0">
              <a:spAutoFit/>
            </a:bodyPr>
            <a:lstStyle/>
            <a:p>
              <a:r>
                <a:rPr lang="en-US" altLang="zh-TW" b="1" dirty="0" err="1">
                  <a:solidFill>
                    <a:srgbClr val="FF0000"/>
                  </a:solidFill>
                  <a:latin typeface="Arial" panose="020B0604020202020204" pitchFamily="34" charset="0"/>
                  <a:cs typeface="Arial" panose="020B0604020202020204" pitchFamily="34" charset="0"/>
                </a:rPr>
                <a:t>TSipo</a:t>
              </a:r>
              <a:endParaRPr lang="zh-TW" altLang="en-US" b="1" dirty="0">
                <a:solidFill>
                  <a:srgbClr val="FF0000"/>
                </a:solidFill>
                <a:latin typeface="Arial" panose="020B0604020202020204" pitchFamily="34" charset="0"/>
                <a:cs typeface="Arial" panose="020B0604020202020204" pitchFamily="34" charset="0"/>
              </a:endParaRPr>
            </a:p>
          </p:txBody>
        </p:sp>
      </p:grpSp>
      <p:sp>
        <p:nvSpPr>
          <p:cNvPr id="9" name="任意多边形 1">
            <a:extLst>
              <a:ext uri="{FF2B5EF4-FFF2-40B4-BE49-F238E27FC236}">
                <a16:creationId xmlns="" xmlns:a16="http://schemas.microsoft.com/office/drawing/2014/main" id="{A0668F3B-679D-4A9B-9D0A-F316EF6AAC48}"/>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任意多边形 2">
            <a:extLst>
              <a:ext uri="{FF2B5EF4-FFF2-40B4-BE49-F238E27FC236}">
                <a16:creationId xmlns="" xmlns:a16="http://schemas.microsoft.com/office/drawing/2014/main" id="{A7C7BBDA-404F-4913-843F-4B20B845571E}"/>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Tree>
    <p:extLst>
      <p:ext uri="{BB962C8B-B14F-4D97-AF65-F5344CB8AC3E}">
        <p14:creationId xmlns:p14="http://schemas.microsoft.com/office/powerpoint/2010/main" val="41725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824B7D7B-DE67-4049-9245-F584EAB2087B}" type="slidenum">
              <a:rPr lang="en-US" altLang="zh-TW"/>
              <a:pPr>
                <a:defRPr/>
              </a:pPr>
              <a:t>‹#›</a:t>
            </a:fld>
            <a:endParaRPr lang="en-US" altLang="zh-TW"/>
          </a:p>
        </p:txBody>
      </p:sp>
      <p:grpSp>
        <p:nvGrpSpPr>
          <p:cNvPr id="12" name="群組 11">
            <a:extLst>
              <a:ext uri="{FF2B5EF4-FFF2-40B4-BE49-F238E27FC236}">
                <a16:creationId xmlns="" xmlns:a16="http://schemas.microsoft.com/office/drawing/2014/main" id="{F42168FE-59F2-4B29-8BCD-E7CA6078A131}"/>
              </a:ext>
            </a:extLst>
          </p:cNvPr>
          <p:cNvGrpSpPr/>
          <p:nvPr userDrawn="1"/>
        </p:nvGrpSpPr>
        <p:grpSpPr>
          <a:xfrm>
            <a:off x="0" y="359288"/>
            <a:ext cx="9144000" cy="996554"/>
            <a:chOff x="0" y="359288"/>
            <a:chExt cx="9144000" cy="996554"/>
          </a:xfrm>
        </p:grpSpPr>
        <p:sp>
          <p:nvSpPr>
            <p:cNvPr id="13" name="任意多边形 1">
              <a:extLst>
                <a:ext uri="{FF2B5EF4-FFF2-40B4-BE49-F238E27FC236}">
                  <a16:creationId xmlns="" xmlns:a16="http://schemas.microsoft.com/office/drawing/2014/main" id="{7C05ADFB-4E32-4080-B4A3-81928B3F056C}"/>
                </a:ext>
              </a:extLst>
            </p:cNvPr>
            <p:cNvSpPr/>
            <p:nvPr userDrawn="1"/>
          </p:nvSpPr>
          <p:spPr>
            <a:xfrm flipV="1">
              <a:off x="0" y="359288"/>
              <a:ext cx="9144000" cy="996554"/>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任意多边形 2">
              <a:extLst>
                <a:ext uri="{FF2B5EF4-FFF2-40B4-BE49-F238E27FC236}">
                  <a16:creationId xmlns="" xmlns:a16="http://schemas.microsoft.com/office/drawing/2014/main" id="{E512EDC8-300E-4676-8988-029B126DBB52}"/>
                </a:ext>
              </a:extLst>
            </p:cNvPr>
            <p:cNvSpPr/>
            <p:nvPr userDrawn="1"/>
          </p:nvSpPr>
          <p:spPr>
            <a:xfrm flipH="1">
              <a:off x="4572000" y="674804"/>
              <a:ext cx="4572000" cy="681038"/>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grpSp>
    </p:spTree>
    <p:extLst>
      <p:ext uri="{BB962C8B-B14F-4D97-AF65-F5344CB8AC3E}">
        <p14:creationId xmlns:p14="http://schemas.microsoft.com/office/powerpoint/2010/main" val="9987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947F412F-181C-4933-91CD-E17475072896}" type="slidenum">
              <a:rPr lang="en-US" altLang="zh-TW"/>
              <a:pPr>
                <a:defRPr/>
              </a:pPr>
              <a:t>‹#›</a:t>
            </a:fld>
            <a:endParaRPr lang="en-US" altLang="zh-TW"/>
          </a:p>
        </p:txBody>
      </p:sp>
    </p:spTree>
    <p:extLst>
      <p:ext uri="{BB962C8B-B14F-4D97-AF65-F5344CB8AC3E}">
        <p14:creationId xmlns:p14="http://schemas.microsoft.com/office/powerpoint/2010/main" val="277715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062DD24E-4D70-44C6-A6F9-B27DEA3386F6}" type="slidenum">
              <a:rPr lang="en-US" altLang="zh-TW"/>
              <a:pPr>
                <a:defRPr/>
              </a:pPr>
              <a:t>‹#›</a:t>
            </a:fld>
            <a:endParaRPr lang="en-US" altLang="zh-TW"/>
          </a:p>
        </p:txBody>
      </p:sp>
    </p:spTree>
    <p:extLst>
      <p:ext uri="{BB962C8B-B14F-4D97-AF65-F5344CB8AC3E}">
        <p14:creationId xmlns:p14="http://schemas.microsoft.com/office/powerpoint/2010/main" val="45798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29B50FE1-856D-4D18-846D-E5E6AD7B2305}" type="slidenum">
              <a:rPr lang="en-US" altLang="zh-TW"/>
              <a:pPr>
                <a:defRPr/>
              </a:pPr>
              <a:t>‹#›</a:t>
            </a:fld>
            <a:endParaRPr lang="en-US" altLang="zh-TW"/>
          </a:p>
        </p:txBody>
      </p:sp>
      <p:grpSp>
        <p:nvGrpSpPr>
          <p:cNvPr id="7" name="群組 6">
            <a:extLst>
              <a:ext uri="{FF2B5EF4-FFF2-40B4-BE49-F238E27FC236}">
                <a16:creationId xmlns="" xmlns:a16="http://schemas.microsoft.com/office/drawing/2014/main" id="{60BC4625-6422-4567-89DC-B7331209EB5F}"/>
              </a:ext>
            </a:extLst>
          </p:cNvPr>
          <p:cNvGrpSpPr/>
          <p:nvPr userDrawn="1"/>
        </p:nvGrpSpPr>
        <p:grpSpPr>
          <a:xfrm>
            <a:off x="7311289" y="-54390"/>
            <a:ext cx="1688122" cy="387046"/>
            <a:chOff x="7311289" y="42439"/>
            <a:chExt cx="1688122" cy="387046"/>
          </a:xfrm>
        </p:grpSpPr>
        <p:pic>
          <p:nvPicPr>
            <p:cNvPr id="8" name="圖片 6">
              <a:extLst>
                <a:ext uri="{FF2B5EF4-FFF2-40B4-BE49-F238E27FC236}">
                  <a16:creationId xmlns="" xmlns:a16="http://schemas.microsoft.com/office/drawing/2014/main" id="{8ADEDC44-B3CF-45E9-887D-6D7232BE27B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22755" t="48480" r="33542" b="27119"/>
            <a:stretch>
              <a:fillRect/>
            </a:stretch>
          </p:blipFill>
          <p:spPr bwMode="auto">
            <a:xfrm>
              <a:off x="8079987" y="61465"/>
              <a:ext cx="919424" cy="3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a:extLst>
                <a:ext uri="{FF2B5EF4-FFF2-40B4-BE49-F238E27FC236}">
                  <a16:creationId xmlns="" xmlns:a16="http://schemas.microsoft.com/office/drawing/2014/main" id="{971A934A-6D5A-4011-A2BA-D55B20B01D97}"/>
                </a:ext>
              </a:extLst>
            </p:cNvPr>
            <p:cNvSpPr txBox="1"/>
            <p:nvPr userDrawn="1"/>
          </p:nvSpPr>
          <p:spPr>
            <a:xfrm>
              <a:off x="7311289" y="42439"/>
              <a:ext cx="1688122" cy="382412"/>
            </a:xfrm>
            <a:prstGeom prst="rect">
              <a:avLst/>
            </a:prstGeom>
            <a:noFill/>
          </p:spPr>
          <p:txBody>
            <a:bodyPr wrap="square" rtlCol="0">
              <a:spAutoFit/>
            </a:bodyPr>
            <a:lstStyle/>
            <a:p>
              <a:r>
                <a:rPr lang="en-US" altLang="zh-TW" b="1" dirty="0" err="1">
                  <a:solidFill>
                    <a:srgbClr val="FF0000"/>
                  </a:solidFill>
                  <a:latin typeface="Arial" panose="020B0604020202020204" pitchFamily="34" charset="0"/>
                  <a:cs typeface="Arial" panose="020B0604020202020204" pitchFamily="34" charset="0"/>
                </a:rPr>
                <a:t>TSipo</a:t>
              </a:r>
              <a:endParaRPr lang="zh-TW" altLang="en-US" b="1" dirty="0">
                <a:solidFill>
                  <a:srgbClr val="FF0000"/>
                </a:solidFill>
                <a:latin typeface="Arial" panose="020B0604020202020204" pitchFamily="34" charset="0"/>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 id="214748563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www.google.com.tw/imgres?imgurl=http://btwfood.myweb.hinet.net/untitled.bmp&amp;imgrefurl=http://btwfood.myweb.hinet.net/cocacola.htm&amp;usg=__blTn3WKW9qoPlQJmQWAZgI0kgck=&amp;h=383&amp;w=501&amp;sz=563&amp;hl=zh-TW&amp;start=1&amp;sig2=LI3kbKUkMBR65jdXAa6ddA&amp;zoom=1&amp;itbs=1&amp;tbnid=7hAvjYg9t4__LM:&amp;tbnh=99&amp;tbnw=130&amp;prev=/search?q=%E5%8F%AF%E5%8F%A3%E5%8F%AF%E6%A8%82&amp;hl=zh-TW&amp;sa=G&amp;biw=1007&amp;bih=576&amp;gbv=2&amp;tbm=isch&amp;ei=Zr3nTczPHYWWvAOMrojoDQ"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hanyu.iciba.com/hy/%E6%9B%B2%E7%84%95%E7%AB%A0"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hyperlink" Target="http://photo.hanyu.iciba.com/upload/encyclopedia/11/ce/bk_11ce9e3a983196ef3ee0a096e134c95d_YbEFnd.j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9" Type="http://schemas.openxmlformats.org/officeDocument/2006/relationships/image" Target="../media/image112.png"/><Relationship Id="rId3" Type="http://schemas.openxmlformats.org/officeDocument/2006/relationships/image" Target="../media/image66.png"/><Relationship Id="rId21" Type="http://schemas.openxmlformats.org/officeDocument/2006/relationships/image" Target="../media/image94.png"/><Relationship Id="rId34" Type="http://schemas.openxmlformats.org/officeDocument/2006/relationships/image" Target="../media/image107.png"/><Relationship Id="rId42" Type="http://schemas.openxmlformats.org/officeDocument/2006/relationships/image" Target="../media/image115.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38" Type="http://schemas.openxmlformats.org/officeDocument/2006/relationships/image" Target="../media/image111.png"/><Relationship Id="rId2" Type="http://schemas.openxmlformats.org/officeDocument/2006/relationships/image" Target="../media/image65.pn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2.png"/><Relationship Id="rId41"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37" Type="http://schemas.openxmlformats.org/officeDocument/2006/relationships/image" Target="../media/image110.png"/><Relationship Id="rId40" Type="http://schemas.openxmlformats.org/officeDocument/2006/relationships/image" Target="../media/image113.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36" Type="http://schemas.openxmlformats.org/officeDocument/2006/relationships/image" Target="../media/image109.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4" Type="http://schemas.openxmlformats.org/officeDocument/2006/relationships/image" Target="../media/image117.png"/><Relationship Id="rId4" Type="http://schemas.openxmlformats.org/officeDocument/2006/relationships/image" Target="../media/image6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 Id="rId35" Type="http://schemas.openxmlformats.org/officeDocument/2006/relationships/image" Target="../media/image108.png"/><Relationship Id="rId43" Type="http://schemas.openxmlformats.org/officeDocument/2006/relationships/image" Target="../media/image116.png"/></Relationships>
</file>

<file path=ppt/slides/_rels/slide4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www.bizhiol.com/bizhi/big-3844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subTitle" idx="1"/>
          </p:nvPr>
        </p:nvSpPr>
        <p:spPr bwMode="auto">
          <a:xfrm>
            <a:off x="1318568" y="5801399"/>
            <a:ext cx="6807200" cy="752480"/>
          </a:xfrm>
          <a:noFill/>
          <a:ln>
            <a:miter lim="800000"/>
            <a:headEnd/>
            <a:tailEnd/>
          </a:ln>
        </p:spPr>
        <p:txBody>
          <a:bodyPr vert="horz" wrap="square" lIns="91440" tIns="45720" rIns="91440" bIns="45720" numCol="1" anchor="t" anchorCtr="0" compatLnSpc="1">
            <a:prstTxWarp prst="textNoShape">
              <a:avLst/>
            </a:prstTxWarp>
            <a:noAutofit/>
          </a:bodyPr>
          <a:lstStyle/>
          <a:p>
            <a:pPr algn="ctr">
              <a:defRPr/>
            </a:pPr>
            <a:r>
              <a:rPr lang="zh-TW" altLang="en-US" sz="30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協理 吳致緯 博士</a:t>
            </a:r>
          </a:p>
          <a:p>
            <a:pPr algn="ctr"/>
            <a:r>
              <a:rPr lang="en-US" altLang="zh-TW" sz="3000" b="1" dirty="0" smtClean="0">
                <a:solidFill>
                  <a:schemeClr val="tx1"/>
                </a:solidFill>
                <a:latin typeface="微軟正黑體" panose="020B0604030504040204" pitchFamily="34" charset="-120"/>
                <a:ea typeface="微軟正黑體" panose="020B0604030504040204" pitchFamily="34" charset="-120"/>
              </a:rPr>
              <a:t>2018/6/28</a:t>
            </a:r>
            <a:endParaRPr lang="en-US" altLang="zh-TW" sz="3000" dirty="0">
              <a:solidFill>
                <a:schemeClr val="tx1"/>
              </a:solidFill>
              <a:latin typeface="微軟正黑體" panose="020B0604030504040204" pitchFamily="34" charset="-120"/>
              <a:ea typeface="微軟正黑體" panose="020B0604030504040204" pitchFamily="34" charset="-120"/>
            </a:endParaRPr>
          </a:p>
        </p:txBody>
      </p:sp>
      <p:sp>
        <p:nvSpPr>
          <p:cNvPr id="4100" name="Rectangle 12"/>
          <p:cNvSpPr>
            <a:spLocks noChangeArrowheads="1"/>
          </p:cNvSpPr>
          <p:nvPr/>
        </p:nvSpPr>
        <p:spPr bwMode="auto">
          <a:xfrm>
            <a:off x="683568" y="3631053"/>
            <a:ext cx="8077200" cy="1077218"/>
          </a:xfrm>
          <a:prstGeom prst="rect">
            <a:avLst/>
          </a:prstGeom>
          <a:noFill/>
          <a:ln w="9525" algn="ctr">
            <a:noFill/>
            <a:miter lim="800000"/>
            <a:headEnd/>
            <a:tailEnd/>
          </a:ln>
        </p:spPr>
        <p:txBody>
          <a:bodyPr wrap="square">
            <a:spAutoFit/>
          </a:bodyPr>
          <a:lstStyle/>
          <a:p>
            <a:pPr algn="ctr"/>
            <a:r>
              <a:rPr lang="zh-TW" altLang="zh-TW" sz="3200" b="1" dirty="0">
                <a:latin typeface="微軟正黑體" panose="020B0604030504040204" pitchFamily="34" charset="-120"/>
                <a:ea typeface="微軟正黑體" panose="020B0604030504040204" pitchFamily="34" charset="-120"/>
              </a:rPr>
              <a:t>核能醫學專利技術大剖析</a:t>
            </a:r>
            <a:endParaRPr lang="en-US" altLang="zh-TW" sz="3200" b="1" dirty="0">
              <a:latin typeface="微軟正黑體" panose="020B0604030504040204" pitchFamily="34" charset="-120"/>
              <a:ea typeface="微軟正黑體" panose="020B0604030504040204" pitchFamily="34" charset="-120"/>
            </a:endParaRPr>
          </a:p>
          <a:p>
            <a:pPr algn="ct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優質專利</a:t>
            </a:r>
            <a:r>
              <a:rPr lang="zh-TW" altLang="en-US" sz="3200" dirty="0" smtClean="0">
                <a:latin typeface="微軟正黑體" panose="020B0604030504040204" pitchFamily="34" charset="-120"/>
                <a:ea typeface="微軟正黑體" panose="020B0604030504040204" pitchFamily="34" charset="-120"/>
              </a:rPr>
              <a:t>設計策略</a:t>
            </a:r>
            <a:endParaRPr lang="zh-TW" altLang="en-US" sz="3200" dirty="0">
              <a:latin typeface="微軟正黑體" panose="020B0604030504040204" pitchFamily="34" charset="-120"/>
              <a:ea typeface="微軟正黑體" panose="020B0604030504040204" pitchFamily="34" charset="-120"/>
            </a:endParaRPr>
          </a:p>
        </p:txBody>
      </p:sp>
      <p:pic>
        <p:nvPicPr>
          <p:cNvPr id="1026" name="圖片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168" y="4934505"/>
            <a:ext cx="2460625" cy="644525"/>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3"/>
          <a:stretch>
            <a:fillRect/>
          </a:stretch>
        </p:blipFill>
        <p:spPr>
          <a:xfrm>
            <a:off x="14481" y="1340768"/>
            <a:ext cx="9144000" cy="1920409"/>
          </a:xfrm>
          <a:prstGeom prst="rect">
            <a:avLst/>
          </a:prstGeom>
        </p:spPr>
      </p:pic>
    </p:spTree>
    <p:extLst>
      <p:ext uri="{BB962C8B-B14F-4D97-AF65-F5344CB8AC3E}">
        <p14:creationId xmlns:p14="http://schemas.microsoft.com/office/powerpoint/2010/main" val="823799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0631" y="1703659"/>
            <a:ext cx="8108316" cy="13752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124786" y="3941217"/>
            <a:ext cx="4591755" cy="1915668"/>
          </a:xfrm>
          <a:prstGeom prst="rect">
            <a:avLst/>
          </a:prstGeom>
          <a:ln>
            <a:noFill/>
          </a:ln>
          <a:effectLst>
            <a:outerShdw blurRad="190500" algn="tl" rotWithShape="0">
              <a:srgbClr val="000000">
                <a:alpha val="70000"/>
              </a:srgbClr>
            </a:outerShdw>
          </a:effectLst>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6507" y="3941217"/>
            <a:ext cx="1671236" cy="1965304"/>
          </a:xfrm>
          <a:prstGeom prst="rect">
            <a:avLst/>
          </a:prstGeom>
          <a:ln>
            <a:noFill/>
          </a:ln>
          <a:effectLst>
            <a:outerShdw blurRad="190500" algn="tl" rotWithShape="0">
              <a:srgbClr val="000000">
                <a:alpha val="70000"/>
              </a:srgbClr>
            </a:outerShdw>
          </a:effectLst>
        </p:spPr>
      </p:pic>
      <p:sp>
        <p:nvSpPr>
          <p:cNvPr id="6" name="爆炸 2 5"/>
          <p:cNvSpPr/>
          <p:nvPr/>
        </p:nvSpPr>
        <p:spPr>
          <a:xfrm>
            <a:off x="2433640" y="2167769"/>
            <a:ext cx="4582885" cy="1284515"/>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833145" y="3098712"/>
            <a:ext cx="1850571" cy="1200329"/>
          </a:xfrm>
          <a:prstGeom prst="rect">
            <a:avLst/>
          </a:prstGeom>
        </p:spPr>
        <p:txBody>
          <a:bodyPr wrap="square">
            <a:spAutoFit/>
          </a:bodyPr>
          <a:lstStyle/>
          <a:p>
            <a:r>
              <a:rPr lang="zh-TW" altLang="en-US" b="1" dirty="0">
                <a:solidFill>
                  <a:srgbClr val="FF0000"/>
                </a:solidFill>
              </a:rPr>
              <a:t>中國</a:t>
            </a:r>
            <a:r>
              <a:rPr lang="en-US" altLang="zh-TW" b="1" dirty="0">
                <a:solidFill>
                  <a:srgbClr val="FF0000"/>
                </a:solidFill>
              </a:rPr>
              <a:t>:</a:t>
            </a:r>
            <a:r>
              <a:rPr lang="zh-TW" altLang="en-US" b="1" dirty="0">
                <a:solidFill>
                  <a:srgbClr val="FF0000"/>
                </a:solidFill>
              </a:rPr>
              <a:t> </a:t>
            </a:r>
            <a:endParaRPr lang="en-US" altLang="zh-TW" b="1" dirty="0">
              <a:solidFill>
                <a:srgbClr val="FF0000"/>
              </a:solidFill>
            </a:endParaRPr>
          </a:p>
          <a:p>
            <a:r>
              <a:rPr lang="zh-CN" altLang="en-US" b="1" dirty="0">
                <a:solidFill>
                  <a:srgbClr val="FF0000"/>
                </a:solidFill>
              </a:rPr>
              <a:t>清</a:t>
            </a:r>
            <a:r>
              <a:rPr lang="zh-TW" altLang="en-US" b="1" dirty="0">
                <a:solidFill>
                  <a:srgbClr val="FF0000"/>
                </a:solidFill>
              </a:rPr>
              <a:t>朝 </a:t>
            </a:r>
            <a:r>
              <a:rPr lang="zh-CN" altLang="en-US" b="1" dirty="0">
                <a:solidFill>
                  <a:srgbClr val="FF0000"/>
                </a:solidFill>
              </a:rPr>
              <a:t>道光十年</a:t>
            </a:r>
            <a:endParaRPr lang="en-US" altLang="zh-CN" b="1" dirty="0">
              <a:solidFill>
                <a:srgbClr val="FF0000"/>
              </a:solidFill>
            </a:endParaRPr>
          </a:p>
          <a:p>
            <a:endParaRPr lang="en-US" altLang="zh-CN" b="1" dirty="0">
              <a:solidFill>
                <a:srgbClr val="FF0000"/>
              </a:solidFill>
            </a:endParaRPr>
          </a:p>
          <a:p>
            <a:endParaRPr lang="zh-TW" altLang="en-US" b="1" dirty="0">
              <a:solidFill>
                <a:srgbClr val="FF0000"/>
              </a:solidFill>
            </a:endParaRPr>
          </a:p>
        </p:txBody>
      </p:sp>
      <p:pic>
        <p:nvPicPr>
          <p:cNvPr id="3078" name="Picture 6" descr="清 佚名 《清宣宗道光皇帝朝服像》.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27912" y="3945944"/>
            <a:ext cx="1461035" cy="2355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標題 1"/>
          <p:cNvSpPr txBox="1">
            <a:spLocks/>
          </p:cNvSpPr>
          <p:nvPr/>
        </p:nvSpPr>
        <p:spPr>
          <a:xfrm>
            <a:off x="-1836712" y="516637"/>
            <a:ext cx="8229600" cy="7159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chemeClr val="bg1"/>
                </a:solidFill>
                <a:uLnTx/>
                <a:uFillTx/>
                <a:latin typeface="微軟正黑體" panose="020B0604030504040204" pitchFamily="34" charset="-120"/>
                <a:ea typeface="微軟正黑體" panose="020B0604030504040204" pitchFamily="34" charset="-120"/>
                <a:cs typeface="+mj-cs"/>
              </a:rPr>
              <a:t>第</a:t>
            </a:r>
            <a:r>
              <a:rPr kumimoji="0" lang="en-US" altLang="zh-TW" sz="3200" b="1" i="0" u="none" strike="noStrike" kern="1200" cap="none" spc="0" normalizeH="0" baseline="0" noProof="0" dirty="0">
                <a:ln>
                  <a:noFill/>
                </a:ln>
                <a:solidFill>
                  <a:schemeClr val="bg1"/>
                </a:solidFill>
                <a:uLnTx/>
                <a:uFillTx/>
                <a:latin typeface="微軟正黑體" panose="020B0604030504040204" pitchFamily="34" charset="-120"/>
                <a:ea typeface="微軟正黑體" panose="020B0604030504040204" pitchFamily="34" charset="-120"/>
                <a:cs typeface="+mj-cs"/>
              </a:rPr>
              <a:t>1</a:t>
            </a:r>
            <a:r>
              <a:rPr kumimoji="0" lang="zh-TW" altLang="en-US" sz="3200" b="1" i="0" u="none" strike="noStrike" kern="1200" cap="none" spc="0" normalizeH="0" baseline="0" noProof="0" dirty="0">
                <a:ln>
                  <a:noFill/>
                </a:ln>
                <a:solidFill>
                  <a:schemeClr val="bg1"/>
                </a:solidFill>
                <a:uLnTx/>
                <a:uFillTx/>
                <a:latin typeface="微軟正黑體" panose="020B0604030504040204" pitchFamily="34" charset="-120"/>
                <a:ea typeface="微軟正黑體" panose="020B0604030504040204" pitchFamily="34" charset="-120"/>
                <a:cs typeface="+mj-cs"/>
              </a:rPr>
              <a:t>筆專利的誕生</a:t>
            </a:r>
          </a:p>
        </p:txBody>
      </p:sp>
      <p:sp>
        <p:nvSpPr>
          <p:cNvPr id="2" name="矩形 1">
            <a:extLst>
              <a:ext uri="{FF2B5EF4-FFF2-40B4-BE49-F238E27FC236}">
                <a16:creationId xmlns="" xmlns:a16="http://schemas.microsoft.com/office/drawing/2014/main" id="{E361767F-587D-4AE2-82FC-899BAE563A75}"/>
              </a:ext>
            </a:extLst>
          </p:cNvPr>
          <p:cNvSpPr/>
          <p:nvPr/>
        </p:nvSpPr>
        <p:spPr>
          <a:xfrm>
            <a:off x="6289403" y="820279"/>
            <a:ext cx="2204450" cy="523220"/>
          </a:xfrm>
          <a:prstGeom prst="rect">
            <a:avLst/>
          </a:prstGeom>
        </p:spPr>
        <p:txBody>
          <a:bodyPr wrap="none">
            <a:spAutoFit/>
          </a:bodyPr>
          <a:lstStyle/>
          <a:p>
            <a:r>
              <a:rPr kumimoji="0" lang="zh-TW" altLang="en-US" sz="28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西元</a:t>
            </a:r>
            <a:r>
              <a:rPr kumimoji="0" lang="en-US" altLang="zh-TW" sz="28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1830</a:t>
            </a:r>
            <a:r>
              <a:rPr kumimoji="0" lang="zh-TW" altLang="en-US" sz="28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 </a:t>
            </a:r>
            <a:endParaRPr lang="zh-TW" altLang="en-US" sz="2800" dirty="0">
              <a:solidFill>
                <a:srgbClr val="FF00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10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blinds(horizontal)">
                                      <p:cBhvr>
                                        <p:cTn id="1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1"/>
          <p:cNvSpPr>
            <a:spLocks noGrp="1"/>
          </p:cNvSpPr>
          <p:nvPr>
            <p:ph type="sldNum" sz="quarter" idx="12"/>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925DFB89-AF4C-4CCA-B725-78585B8F22DE}" type="slidenum">
              <a:rPr lang="zh-TW" altLang="en-US" sz="1200" smtClean="0">
                <a:solidFill>
                  <a:srgbClr val="898989"/>
                </a:solidFill>
                <a:latin typeface="標楷體" panose="03000509000000000000" pitchFamily="65" charset="-120"/>
                <a:ea typeface="標楷體" panose="03000509000000000000" pitchFamily="65" charset="-120"/>
              </a:rPr>
              <a:pPr>
                <a:spcBef>
                  <a:spcPct val="0"/>
                </a:spcBef>
                <a:buClrTx/>
                <a:buSzTx/>
                <a:buFontTx/>
                <a:buNone/>
              </a:pPr>
              <a:t>11</a:t>
            </a:fld>
            <a:endParaRPr lang="en-US" altLang="zh-TW" sz="1200" smtClean="0">
              <a:solidFill>
                <a:srgbClr val="898989"/>
              </a:solidFill>
              <a:latin typeface="標楷體" panose="03000509000000000000" pitchFamily="65" charset="-120"/>
              <a:ea typeface="標楷體" panose="03000509000000000000" pitchFamily="65" charset="-120"/>
            </a:endParaRPr>
          </a:p>
        </p:txBody>
      </p:sp>
      <p:pic>
        <p:nvPicPr>
          <p:cNvPr id="66563" name="Picture 2" descr="http://cdnet.stpi.org.tw/techroom/pclass/images/2011/pclass_11_A1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41438"/>
            <a:ext cx="28781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矩形 3"/>
          <p:cNvSpPr>
            <a:spLocks noChangeArrowheads="1"/>
          </p:cNvSpPr>
          <p:nvPr/>
        </p:nvSpPr>
        <p:spPr bwMode="auto">
          <a:xfrm>
            <a:off x="4356100" y="5618163"/>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en-US" altLang="zh-TW" sz="1600">
                <a:latin typeface="標楷體" panose="03000509000000000000" pitchFamily="65" charset="-120"/>
                <a:ea typeface="標楷體" panose="03000509000000000000" pitchFamily="65" charset="-120"/>
              </a:rPr>
              <a:t>2012</a:t>
            </a:r>
            <a:r>
              <a:rPr lang="zh-TW" altLang="en-US" sz="1600">
                <a:latin typeface="標楷體" panose="03000509000000000000" pitchFamily="65" charset="-120"/>
                <a:ea typeface="標楷體" panose="03000509000000000000" pitchFamily="65" charset="-120"/>
              </a:rPr>
              <a:t>年</a:t>
            </a:r>
            <a:r>
              <a:rPr lang="en-US" altLang="zh-TW" sz="1600">
                <a:latin typeface="標楷體" panose="03000509000000000000" pitchFamily="65" charset="-120"/>
                <a:ea typeface="標楷體" panose="03000509000000000000" pitchFamily="65" charset="-120"/>
              </a:rPr>
              <a:t>8</a:t>
            </a:r>
            <a:r>
              <a:rPr lang="zh-TW" altLang="en-US" sz="1600">
                <a:latin typeface="標楷體" panose="03000509000000000000" pitchFamily="65" charset="-120"/>
                <a:ea typeface="標楷體" panose="03000509000000000000" pitchFamily="65" charset="-120"/>
              </a:rPr>
              <a:t>月</a:t>
            </a:r>
            <a:r>
              <a:rPr lang="en-US" altLang="zh-TW" sz="1600">
                <a:latin typeface="標楷體" panose="03000509000000000000" pitchFamily="65" charset="-120"/>
                <a:ea typeface="標楷體" panose="03000509000000000000" pitchFamily="65" charset="-120"/>
              </a:rPr>
              <a:t>27</a:t>
            </a:r>
            <a:r>
              <a:rPr lang="zh-TW" altLang="en-US" sz="1600">
                <a:latin typeface="標楷體" panose="03000509000000000000" pitchFamily="65" charset="-120"/>
                <a:ea typeface="標楷體" panose="03000509000000000000" pitchFamily="65" charset="-120"/>
              </a:rPr>
              <a:t>日</a:t>
            </a:r>
            <a:r>
              <a:rPr lang="en-US" altLang="zh-TW" sz="1600">
                <a:latin typeface="標楷體" panose="03000509000000000000" pitchFamily="65" charset="-120"/>
                <a:ea typeface="標楷體" panose="03000509000000000000" pitchFamily="65" charset="-120"/>
              </a:rPr>
              <a:t>Apple</a:t>
            </a:r>
            <a:r>
              <a:rPr lang="zh-TW" altLang="en-US" sz="1600">
                <a:latin typeface="標楷體" panose="03000509000000000000" pitchFamily="65" charset="-120"/>
                <a:ea typeface="標楷體" panose="03000509000000000000" pitchFamily="65" charset="-120"/>
              </a:rPr>
              <a:t>提交三星生產的</a:t>
            </a:r>
            <a:r>
              <a:rPr lang="en-US" altLang="zh-TW" sz="1600">
                <a:latin typeface="標楷體" panose="03000509000000000000" pitchFamily="65" charset="-120"/>
                <a:ea typeface="標楷體" panose="03000509000000000000" pitchFamily="65" charset="-120"/>
              </a:rPr>
              <a:t>23</a:t>
            </a:r>
            <a:r>
              <a:rPr lang="zh-TW" altLang="en-US" sz="1600">
                <a:latin typeface="標楷體" panose="03000509000000000000" pitchFamily="65" charset="-120"/>
                <a:ea typeface="標楷體" panose="03000509000000000000" pitchFamily="65" charset="-120"/>
              </a:rPr>
              <a:t>款侵犯蘋果的</a:t>
            </a:r>
            <a:r>
              <a:rPr lang="en-US" altLang="zh-TW" sz="1600">
                <a:latin typeface="標楷體" panose="03000509000000000000" pitchFamily="65" charset="-120"/>
                <a:ea typeface="標楷體" panose="03000509000000000000" pitchFamily="65" charset="-120"/>
              </a:rPr>
              <a:t>3</a:t>
            </a:r>
            <a:r>
              <a:rPr lang="zh-TW" altLang="en-US" sz="1600">
                <a:solidFill>
                  <a:srgbClr val="FF0000"/>
                </a:solidFill>
                <a:latin typeface="標楷體" panose="03000509000000000000" pitchFamily="65" charset="-120"/>
                <a:ea typeface="標楷體" panose="03000509000000000000" pitchFamily="65" charset="-120"/>
              </a:rPr>
              <a:t>項應用專利及</a:t>
            </a:r>
            <a:r>
              <a:rPr lang="en-US" altLang="zh-TW" sz="1600">
                <a:solidFill>
                  <a:srgbClr val="FF0000"/>
                </a:solidFill>
                <a:latin typeface="標楷體" panose="03000509000000000000" pitchFamily="65" charset="-120"/>
                <a:ea typeface="標楷體" panose="03000509000000000000" pitchFamily="65" charset="-120"/>
              </a:rPr>
              <a:t>3</a:t>
            </a:r>
            <a:r>
              <a:rPr lang="zh-TW" altLang="en-US" sz="1600">
                <a:solidFill>
                  <a:srgbClr val="FF0000"/>
                </a:solidFill>
                <a:latin typeface="標楷體" panose="03000509000000000000" pitchFamily="65" charset="-120"/>
                <a:ea typeface="標楷體" panose="03000509000000000000" pitchFamily="65" charset="-120"/>
              </a:rPr>
              <a:t>項外觀設計</a:t>
            </a:r>
            <a:r>
              <a:rPr lang="zh-TW" altLang="en-US" sz="1600">
                <a:latin typeface="標楷體" panose="03000509000000000000" pitchFamily="65" charset="-120"/>
                <a:ea typeface="標楷體" panose="03000509000000000000" pitchFamily="65" charset="-120"/>
              </a:rPr>
              <a:t>手機及平板機名單給法院，要求在法官禁止三星在美販賣。</a:t>
            </a:r>
          </a:p>
        </p:txBody>
      </p:sp>
      <p:pic>
        <p:nvPicPr>
          <p:cNvPr id="66565" name="Picture 4" descr="http://cdnet.stpi.org.tw/techroom/pclass/images/2011/pclass_11_A116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921" y="1995614"/>
            <a:ext cx="290512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矩形 5"/>
          <p:cNvSpPr>
            <a:spLocks noChangeArrowheads="1"/>
          </p:cNvSpPr>
          <p:nvPr/>
        </p:nvSpPr>
        <p:spPr bwMode="auto">
          <a:xfrm>
            <a:off x="179388" y="4868863"/>
            <a:ext cx="40687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1600">
                <a:latin typeface="標楷體" panose="03000509000000000000" pitchFamily="65" charset="-120"/>
              </a:rPr>
              <a:t>陪審團認為三星侵犯蘋果的 </a:t>
            </a:r>
            <a:r>
              <a:rPr lang="en-US" altLang="zh-TW" sz="1600">
                <a:latin typeface="標楷體" panose="03000509000000000000" pitchFamily="65" charset="-120"/>
              </a:rPr>
              <a:t>6 </a:t>
            </a:r>
            <a:r>
              <a:rPr lang="zh-TW" altLang="en-US" sz="1600">
                <a:latin typeface="標楷體" panose="03000509000000000000" pitchFamily="65" charset="-120"/>
              </a:rPr>
              <a:t>項智慧手機與平板電腦專利，其中包括 </a:t>
            </a:r>
            <a:r>
              <a:rPr lang="en-US" altLang="zh-TW" sz="1600">
                <a:latin typeface="標楷體" panose="03000509000000000000" pitchFamily="65" charset="-120"/>
              </a:rPr>
              <a:t>iPhone </a:t>
            </a:r>
            <a:r>
              <a:rPr lang="zh-TW" altLang="en-US" sz="1600">
                <a:latin typeface="標楷體" panose="03000509000000000000" pitchFamily="65" charset="-120"/>
              </a:rPr>
              <a:t>正面外觀、螢幕圖標按鈕設計，以及行動裝置能否辨識螢幕單指或多點觸控。</a:t>
            </a:r>
          </a:p>
          <a:p>
            <a:pPr eaLnBrk="1" hangingPunct="1">
              <a:spcBef>
                <a:spcPct val="0"/>
              </a:spcBef>
              <a:buClrTx/>
              <a:buSzTx/>
              <a:buFontTx/>
              <a:buNone/>
            </a:pPr>
            <a:r>
              <a:rPr lang="en-US" altLang="zh-TW" sz="1600">
                <a:latin typeface="標楷體" panose="03000509000000000000" pitchFamily="65" charset="-120"/>
              </a:rPr>
              <a:t>'381</a:t>
            </a:r>
            <a:r>
              <a:rPr lang="zh-TW" altLang="en-US" sz="1600">
                <a:latin typeface="標楷體" panose="03000509000000000000" pitchFamily="65" charset="-120"/>
              </a:rPr>
              <a:t>專利：</a:t>
            </a:r>
            <a:r>
              <a:rPr lang="en-US" altLang="zh-TW" sz="1600">
                <a:latin typeface="標楷體" panose="03000509000000000000" pitchFamily="65" charset="-120"/>
              </a:rPr>
              <a:t>bounce-back</a:t>
            </a:r>
            <a:br>
              <a:rPr lang="en-US" altLang="zh-TW" sz="1600">
                <a:latin typeface="標楷體" panose="03000509000000000000" pitchFamily="65" charset="-120"/>
              </a:rPr>
            </a:br>
            <a:r>
              <a:rPr lang="en-US" altLang="zh-TW" sz="1600">
                <a:latin typeface="標楷體" panose="03000509000000000000" pitchFamily="65" charset="-120"/>
              </a:rPr>
              <a:t>'915</a:t>
            </a:r>
            <a:r>
              <a:rPr lang="zh-TW" altLang="en-US" sz="1600">
                <a:latin typeface="標楷體" panose="03000509000000000000" pitchFamily="65" charset="-120"/>
              </a:rPr>
              <a:t>專利：</a:t>
            </a:r>
            <a:r>
              <a:rPr lang="en-US" altLang="zh-TW" sz="1600">
                <a:latin typeface="標楷體" panose="03000509000000000000" pitchFamily="65" charset="-120"/>
              </a:rPr>
              <a:t>pinch-to-zoom</a:t>
            </a:r>
            <a:br>
              <a:rPr lang="en-US" altLang="zh-TW" sz="1600">
                <a:latin typeface="標楷體" panose="03000509000000000000" pitchFamily="65" charset="-120"/>
              </a:rPr>
            </a:br>
            <a:r>
              <a:rPr lang="en-US" altLang="zh-TW" sz="1600">
                <a:latin typeface="標楷體" panose="03000509000000000000" pitchFamily="65" charset="-120"/>
              </a:rPr>
              <a:t>'163</a:t>
            </a:r>
            <a:r>
              <a:rPr lang="zh-TW" altLang="en-US" sz="1600">
                <a:latin typeface="標楷體" panose="03000509000000000000" pitchFamily="65" charset="-120"/>
              </a:rPr>
              <a:t>專利：</a:t>
            </a:r>
            <a:r>
              <a:rPr lang="en-US" altLang="zh-TW" sz="1600">
                <a:latin typeface="標楷體" panose="03000509000000000000" pitchFamily="65" charset="-120"/>
              </a:rPr>
              <a:t>tap-to-zoom </a:t>
            </a:r>
          </a:p>
        </p:txBody>
      </p:sp>
      <p:sp>
        <p:nvSpPr>
          <p:cNvPr id="66567" name="矩形 6"/>
          <p:cNvSpPr>
            <a:spLocks noChangeArrowheads="1"/>
          </p:cNvSpPr>
          <p:nvPr/>
        </p:nvSpPr>
        <p:spPr bwMode="auto">
          <a:xfrm>
            <a:off x="4248150" y="1317160"/>
            <a:ext cx="457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1600" dirty="0">
                <a:solidFill>
                  <a:srgbClr val="FF0000"/>
                </a:solidFill>
                <a:latin typeface="標楷體" panose="03000509000000000000" pitchFamily="65" charset="-120"/>
              </a:rPr>
              <a:t>美國北加州地區法院陪審團裁決 三星侵犯蘋果專利判賠</a:t>
            </a:r>
            <a:r>
              <a:rPr lang="en-US" altLang="zh-TW" sz="1600" dirty="0">
                <a:solidFill>
                  <a:srgbClr val="FF0000"/>
                </a:solidFill>
                <a:latin typeface="標楷體" panose="03000509000000000000" pitchFamily="65" charset="-120"/>
              </a:rPr>
              <a:t>10.5</a:t>
            </a:r>
            <a:r>
              <a:rPr lang="zh-TW" altLang="en-US" sz="1600" dirty="0">
                <a:solidFill>
                  <a:srgbClr val="FF0000"/>
                </a:solidFill>
                <a:latin typeface="標楷體" panose="03000509000000000000" pitchFamily="65" charset="-120"/>
              </a:rPr>
              <a:t>億美元</a:t>
            </a:r>
          </a:p>
        </p:txBody>
      </p:sp>
      <p:sp>
        <p:nvSpPr>
          <p:cNvPr id="66568" name="文字方塊 7"/>
          <p:cNvSpPr txBox="1">
            <a:spLocks noChangeArrowheads="1"/>
          </p:cNvSpPr>
          <p:nvPr/>
        </p:nvSpPr>
        <p:spPr bwMode="auto">
          <a:xfrm>
            <a:off x="5436096" y="592752"/>
            <a:ext cx="5041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en-US" altLang="zh-TW"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Apple</a:t>
            </a:r>
            <a:r>
              <a:rPr lang="zh-TW" altLang="en-US"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i="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vs</a:t>
            </a:r>
            <a:r>
              <a:rPr lang="en-US" altLang="zh-TW"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 Samsung</a:t>
            </a:r>
            <a:endParaRPr lang="zh-TW" altLang="en-US"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矩形 8"/>
          <p:cNvSpPr/>
          <p:nvPr/>
        </p:nvSpPr>
        <p:spPr>
          <a:xfrm>
            <a:off x="531812" y="562262"/>
            <a:ext cx="3468687" cy="584200"/>
          </a:xfrm>
          <a:prstGeom prst="rect">
            <a:avLst/>
          </a:prstGeom>
        </p:spPr>
        <p:txBody>
          <a:bodyPr wrap="none">
            <a:spAutoFit/>
          </a:bodyPr>
          <a:lstStyle/>
          <a:p>
            <a:pPr eaLnBrk="1" hangingPunct="1">
              <a:defRPr/>
            </a:pPr>
            <a:r>
              <a:rPr lang="zh-TW" altLang="en-US" sz="3200" b="1" dirty="0">
                <a:solidFill>
                  <a:schemeClr val="bg1"/>
                </a:solidFill>
                <a:latin typeface="微軟正黑體" panose="020B0604030504040204" pitchFamily="34" charset="-120"/>
                <a:ea typeface="微軟正黑體" panose="020B0604030504040204" pitchFamily="34" charset="-120"/>
                <a:cs typeface="+mj-cs"/>
              </a:rPr>
              <a:t>專利戰國時代來臨</a:t>
            </a:r>
          </a:p>
        </p:txBody>
      </p:sp>
      <p:pic>
        <p:nvPicPr>
          <p:cNvPr id="2" name="圖片 1"/>
          <p:cNvPicPr>
            <a:picLocks noChangeAspect="1"/>
          </p:cNvPicPr>
          <p:nvPr/>
        </p:nvPicPr>
        <p:blipFill>
          <a:blip r:embed="rId4"/>
          <a:stretch>
            <a:fillRect/>
          </a:stretch>
        </p:blipFill>
        <p:spPr>
          <a:xfrm>
            <a:off x="4208447" y="1429133"/>
            <a:ext cx="4719653" cy="502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377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844" y="1412776"/>
            <a:ext cx="6858000" cy="49941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06563" name="Rectangle 2"/>
          <p:cNvSpPr>
            <a:spLocks noGrp="1" noChangeArrowheads="1"/>
          </p:cNvSpPr>
          <p:nvPr>
            <p:ph type="title" idx="4294967295"/>
          </p:nvPr>
        </p:nvSpPr>
        <p:spPr>
          <a:xfrm>
            <a:off x="823912" y="620688"/>
            <a:ext cx="6300788" cy="482600"/>
          </a:xfrm>
          <a:extLst/>
        </p:spPr>
        <p:txBody>
          <a:bodyPr/>
          <a:lstStyle/>
          <a:p>
            <a:pPr>
              <a:defRPr/>
            </a:pPr>
            <a:r>
              <a:rPr lang="zh-TW" altLang="en-US" sz="3200" b="1" dirty="0">
                <a:solidFill>
                  <a:schemeClr val="bg1"/>
                </a:solidFill>
                <a:latin typeface="微軟正黑體" panose="020B0604030504040204" pitchFamily="34" charset="-120"/>
                <a:ea typeface="微軟正黑體" panose="020B0604030504040204" pitchFamily="34" charset="-120"/>
              </a:rPr>
              <a:t>專利就像一把利劍</a:t>
            </a:r>
          </a:p>
        </p:txBody>
      </p:sp>
      <p:sp>
        <p:nvSpPr>
          <p:cNvPr id="50180" name="Rectangle 5"/>
          <p:cNvSpPr>
            <a:spLocks noChangeArrowheads="1"/>
          </p:cNvSpPr>
          <p:nvPr/>
        </p:nvSpPr>
        <p:spPr bwMode="auto">
          <a:xfrm>
            <a:off x="2051720" y="6550025"/>
            <a:ext cx="467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1400" dirty="0">
                <a:latin typeface="標楷體" panose="03000509000000000000" pitchFamily="65" charset="-120"/>
                <a:ea typeface="標楷體" panose="03000509000000000000" pitchFamily="65" charset="-120"/>
              </a:rPr>
              <a:t>資料來源：</a:t>
            </a:r>
            <a:r>
              <a:rPr lang="en-US" altLang="zh-TW" sz="1400" dirty="0">
                <a:latin typeface="標楷體" panose="03000509000000000000" pitchFamily="65" charset="-120"/>
                <a:ea typeface="標楷體" panose="03000509000000000000" pitchFamily="65" charset="-120"/>
              </a:rPr>
              <a:t>2005</a:t>
            </a:r>
            <a:r>
              <a:rPr lang="zh-TW" altLang="en-US" sz="1400" dirty="0">
                <a:latin typeface="標楷體" panose="03000509000000000000" pitchFamily="65" charset="-120"/>
                <a:ea typeface="標楷體" panose="03000509000000000000" pitchFamily="65" charset="-120"/>
              </a:rPr>
              <a:t>年 </a:t>
            </a:r>
            <a:r>
              <a:rPr lang="en-US" altLang="zh-TW" sz="1400" dirty="0">
                <a:latin typeface="標楷體" panose="03000509000000000000" pitchFamily="65" charset="-120"/>
                <a:ea typeface="標楷體" panose="03000509000000000000" pitchFamily="65" charset="-120"/>
              </a:rPr>
              <a:t>MMOT </a:t>
            </a:r>
            <a:r>
              <a:rPr lang="zh-TW" altLang="en-US" sz="1400" dirty="0">
                <a:latin typeface="標楷體" panose="03000509000000000000" pitchFamily="65" charset="-120"/>
                <a:ea typeface="標楷體" panose="03000509000000000000" pitchFamily="65" charset="-120"/>
              </a:rPr>
              <a:t>成果報告</a:t>
            </a:r>
            <a:r>
              <a:rPr lang="en-US" altLang="zh-TW" sz="1400" dirty="0">
                <a:latin typeface="標楷體" panose="03000509000000000000" pitchFamily="65" charset="-120"/>
                <a:ea typeface="標楷體" panose="03000509000000000000" pitchFamily="65" charset="-120"/>
              </a:rPr>
              <a:t>,</a:t>
            </a:r>
            <a:r>
              <a:rPr lang="en-US" altLang="zh-TW" sz="1400" dirty="0" err="1" smtClean="0">
                <a:latin typeface="標楷體" panose="03000509000000000000" pitchFamily="65" charset="-120"/>
                <a:ea typeface="標楷體" panose="03000509000000000000" pitchFamily="65" charset="-120"/>
              </a:rPr>
              <a:t>TSipo</a:t>
            </a:r>
            <a:r>
              <a:rPr lang="zh-TW" altLang="en-US" sz="1400" dirty="0">
                <a:latin typeface="標楷體" panose="03000509000000000000" pitchFamily="65" charset="-120"/>
                <a:ea typeface="標楷體" panose="03000509000000000000" pitchFamily="65" charset="-120"/>
              </a:rPr>
              <a:t>戰國策智權整理</a:t>
            </a:r>
          </a:p>
        </p:txBody>
      </p:sp>
    </p:spTree>
    <p:extLst>
      <p:ext uri="{BB962C8B-B14F-4D97-AF65-F5344CB8AC3E}">
        <p14:creationId xmlns:p14="http://schemas.microsoft.com/office/powerpoint/2010/main" val="4179687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內容版面配置區 3"/>
          <p:cNvPicPr>
            <a:picLocks noChangeAspect="1"/>
          </p:cNvPicPr>
          <p:nvPr/>
        </p:nvPicPr>
        <p:blipFill>
          <a:blip r:embed="rId2">
            <a:lum bright="10000"/>
            <a:extLst>
              <a:ext uri="{28A0092B-C50C-407E-A947-70E740481C1C}">
                <a14:useLocalDpi xmlns:a14="http://schemas.microsoft.com/office/drawing/2010/main"/>
              </a:ext>
            </a:extLst>
          </a:blip>
          <a:srcRect/>
          <a:stretch>
            <a:fillRect/>
          </a:stretch>
        </p:blipFill>
        <p:spPr bwMode="auto">
          <a:xfrm>
            <a:off x="0" y="1628775"/>
            <a:ext cx="92043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a:xfrm>
            <a:off x="179512" y="188640"/>
            <a:ext cx="4392488" cy="1152128"/>
          </a:xfrm>
          <a:prstGeom prst="rect">
            <a:avLst/>
          </a:prstGeom>
        </p:spPr>
        <p:txBody>
          <a:bodyPr anchor="ctr"/>
          <a:lstStyle/>
          <a:p>
            <a:pPr algn="ctr" eaLnBrk="1" fontAlgn="auto" hangingPunct="1">
              <a:spcAft>
                <a:spcPts val="0"/>
              </a:spcAft>
              <a:defRPr/>
            </a:pPr>
            <a:r>
              <a:rPr kumimoji="0" lang="en-US" altLang="zh-TW" sz="3200" b="1" dirty="0" err="1">
                <a:solidFill>
                  <a:schemeClr val="bg1"/>
                </a:solidFill>
                <a:effectLst>
                  <a:glow rad="63500">
                    <a:schemeClr val="accent6">
                      <a:satMod val="175000"/>
                      <a:alpha val="40000"/>
                    </a:schemeClr>
                  </a:glow>
                </a:effectLst>
                <a:latin typeface="微軟正黑體" panose="020B0604030504040204" pitchFamily="34" charset="-120"/>
                <a:ea typeface="微軟正黑體" panose="020B0604030504040204" pitchFamily="34" charset="-120"/>
                <a:cs typeface="Arial" pitchFamily="34" charset="0"/>
              </a:rPr>
              <a:t>StrategicS</a:t>
            </a:r>
            <a:r>
              <a:rPr kumimoji="0" lang="zh-TW" altLang="en-US" sz="3200" b="1" dirty="0">
                <a:solidFill>
                  <a:schemeClr val="bg1"/>
                </a:solidFill>
                <a:effectLst>
                  <a:glow rad="63500">
                    <a:schemeClr val="accent6">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  </a:t>
            </a:r>
            <a:r>
              <a:rPr kumimoji="0" lang="zh-TW" altLang="en-US" sz="3200" b="1" dirty="0">
                <a:solidFill>
                  <a:srgbClr val="663300"/>
                </a:solidFill>
                <a:effectLst>
                  <a:glow rad="63500">
                    <a:schemeClr val="accent6">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 </a:t>
            </a:r>
            <a:r>
              <a:rPr lang="zh-TW" altLang="en-US" sz="3200" b="1" dirty="0">
                <a:solidFill>
                  <a:schemeClr val="bg1"/>
                </a:solidFill>
                <a:latin typeface="微軟正黑體" panose="020B0604030504040204" pitchFamily="34" charset="-120"/>
                <a:ea typeface="微軟正黑體" panose="020B0604030504040204" pitchFamily="34" charset="-120"/>
                <a:cs typeface="+mj-cs"/>
              </a:rPr>
              <a:t>專利戰略</a:t>
            </a:r>
            <a:endParaRPr kumimoji="0" lang="zh-TW" altLang="en-US" sz="5400" b="1" dirty="0">
              <a:solidFill>
                <a:srgbClr val="663300"/>
              </a:solidFill>
              <a:effectLst>
                <a:glow rad="63500">
                  <a:schemeClr val="accent6">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6" name="文字方塊 5"/>
          <p:cNvSpPr txBox="1"/>
          <p:nvPr/>
        </p:nvSpPr>
        <p:spPr>
          <a:xfrm>
            <a:off x="2267744" y="260648"/>
            <a:ext cx="535707" cy="553998"/>
          </a:xfrm>
          <a:prstGeom prst="rect">
            <a:avLst/>
          </a:prstGeom>
          <a:noFill/>
        </p:spPr>
        <p:txBody>
          <a:bodyPr wrap="square">
            <a:spAutoFit/>
          </a:bodyPr>
          <a:lstStyle/>
          <a:p>
            <a:pPr>
              <a:defRPr/>
            </a:pPr>
            <a:r>
              <a:rPr lang="en-US" altLang="zh-TW" sz="3000" b="1" dirty="0">
                <a:solidFill>
                  <a:schemeClr val="bg1"/>
                </a:solidFill>
                <a:effectLst>
                  <a:glow rad="63500">
                    <a:schemeClr val="accent6">
                      <a:satMod val="175000"/>
                      <a:alpha val="40000"/>
                    </a:schemeClr>
                  </a:glow>
                </a:effectLst>
                <a:latin typeface="Arial" pitchFamily="34" charset="0"/>
                <a:cs typeface="Arial" pitchFamily="34" charset="0"/>
              </a:rPr>
              <a:t>®</a:t>
            </a:r>
            <a:endParaRPr lang="zh-TW" altLang="en-US" sz="3000" dirty="0">
              <a:solidFill>
                <a:schemeClr val="bg1"/>
              </a:solidFill>
              <a:effectLst>
                <a:glow rad="63500">
                  <a:schemeClr val="accent6">
                    <a:satMod val="175000"/>
                    <a:alpha val="40000"/>
                  </a:schemeClr>
                </a:glow>
              </a:effectLst>
            </a:endParaRPr>
          </a:p>
        </p:txBody>
      </p:sp>
      <p:graphicFrame>
        <p:nvGraphicFramePr>
          <p:cNvPr id="9" name="內容版面配置區 3"/>
          <p:cNvGraphicFramePr>
            <a:graphicFrameLocks noGrp="1"/>
          </p:cNvGraphicFramePr>
          <p:nvPr>
            <p:ph idx="1"/>
          </p:nvPr>
        </p:nvGraphicFramePr>
        <p:xfrm>
          <a:off x="251520" y="1673424"/>
          <a:ext cx="88924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1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608388" y="554832"/>
            <a:ext cx="3228975" cy="782637"/>
          </a:xfrm>
        </p:spPr>
        <p:txBody>
          <a:bodyPr anchor="t"/>
          <a:lstStyle/>
          <a:p>
            <a:r>
              <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獲利型智財戰略</a:t>
            </a:r>
          </a:p>
        </p:txBody>
      </p:sp>
      <p:sp>
        <p:nvSpPr>
          <p:cNvPr id="194568" name="Oval 8"/>
          <p:cNvSpPr>
            <a:spLocks noChangeArrowheads="1"/>
          </p:cNvSpPr>
          <p:nvPr/>
        </p:nvSpPr>
        <p:spPr bwMode="auto">
          <a:xfrm>
            <a:off x="271463" y="2979738"/>
            <a:ext cx="1655762" cy="1152525"/>
          </a:xfrm>
          <a:prstGeom prst="ellipse">
            <a:avLst/>
          </a:prstGeom>
          <a:gradFill rotWithShape="1">
            <a:gsLst>
              <a:gs pos="0">
                <a:srgbClr val="CC66FF"/>
              </a:gs>
              <a:gs pos="50000">
                <a:schemeClr val="bg1"/>
              </a:gs>
              <a:gs pos="100000">
                <a:srgbClr val="CC66FF"/>
              </a:gs>
            </a:gsLst>
            <a:lin ang="5400000" scaled="1"/>
          </a:gradFill>
          <a:ln w="9525">
            <a:noFill/>
            <a:round/>
            <a:headEnd/>
            <a:tailEnd/>
          </a:ln>
          <a:effectLst/>
        </p:spPr>
        <p:txBody>
          <a:bodyPr wrap="none" anchor="ctr"/>
          <a:lstStyle/>
          <a:p>
            <a:pPr algn="ctr" eaLnBrk="1" hangingPunct="1">
              <a:defRPr/>
            </a:pPr>
            <a:r>
              <a:rPr lang="zh-TW" altLang="en-US" sz="2800">
                <a:solidFill>
                  <a:srgbClr val="0000FF"/>
                </a:solidFill>
                <a:latin typeface="Arial" charset="0"/>
                <a:ea typeface="標楷體" pitchFamily="65" charset="-120"/>
              </a:rPr>
              <a:t>研發</a:t>
            </a:r>
          </a:p>
        </p:txBody>
      </p:sp>
      <p:sp>
        <p:nvSpPr>
          <p:cNvPr id="194569" name="Oval 9"/>
          <p:cNvSpPr>
            <a:spLocks noChangeArrowheads="1"/>
          </p:cNvSpPr>
          <p:nvPr/>
        </p:nvSpPr>
        <p:spPr bwMode="auto">
          <a:xfrm>
            <a:off x="2682875" y="3036888"/>
            <a:ext cx="1655763" cy="1152525"/>
          </a:xfrm>
          <a:prstGeom prst="ellipse">
            <a:avLst/>
          </a:prstGeom>
          <a:gradFill rotWithShape="1">
            <a:gsLst>
              <a:gs pos="0">
                <a:srgbClr val="CC66FF"/>
              </a:gs>
              <a:gs pos="50000">
                <a:schemeClr val="bg1"/>
              </a:gs>
              <a:gs pos="100000">
                <a:srgbClr val="CC66FF"/>
              </a:gs>
            </a:gsLst>
            <a:lin ang="5400000" scaled="1"/>
          </a:gradFill>
          <a:ln w="9525">
            <a:noFill/>
            <a:round/>
            <a:headEnd/>
            <a:tailEnd/>
          </a:ln>
          <a:effectLst/>
        </p:spPr>
        <p:txBody>
          <a:bodyPr wrap="none" anchor="ctr"/>
          <a:lstStyle/>
          <a:p>
            <a:pPr algn="ctr" eaLnBrk="1" hangingPunct="1">
              <a:defRPr/>
            </a:pPr>
            <a:r>
              <a:rPr lang="zh-TW" altLang="en-US" sz="2800" dirty="0">
                <a:solidFill>
                  <a:srgbClr val="0000FF"/>
                </a:solidFill>
                <a:latin typeface="Arial" charset="0"/>
                <a:ea typeface="標楷體" pitchFamily="65" charset="-120"/>
              </a:rPr>
              <a:t>專利</a:t>
            </a:r>
          </a:p>
        </p:txBody>
      </p:sp>
      <p:sp>
        <p:nvSpPr>
          <p:cNvPr id="194570" name="Oval 10"/>
          <p:cNvSpPr>
            <a:spLocks noChangeArrowheads="1"/>
          </p:cNvSpPr>
          <p:nvPr/>
        </p:nvSpPr>
        <p:spPr bwMode="auto">
          <a:xfrm>
            <a:off x="5122863" y="3074988"/>
            <a:ext cx="1655762" cy="1152525"/>
          </a:xfrm>
          <a:prstGeom prst="ellipse">
            <a:avLst/>
          </a:prstGeom>
          <a:gradFill rotWithShape="1">
            <a:gsLst>
              <a:gs pos="0">
                <a:srgbClr val="CC66FF"/>
              </a:gs>
              <a:gs pos="50000">
                <a:schemeClr val="bg1"/>
              </a:gs>
              <a:gs pos="100000">
                <a:srgbClr val="CC66FF"/>
              </a:gs>
            </a:gsLst>
            <a:lin ang="5400000" scaled="1"/>
          </a:gradFill>
          <a:ln w="9525">
            <a:noFill/>
            <a:round/>
            <a:headEnd/>
            <a:tailEnd/>
          </a:ln>
          <a:effectLst/>
        </p:spPr>
        <p:txBody>
          <a:bodyPr wrap="none" anchor="ctr"/>
          <a:lstStyle/>
          <a:p>
            <a:pPr algn="ctr" eaLnBrk="1" hangingPunct="1">
              <a:defRPr/>
            </a:pPr>
            <a:r>
              <a:rPr lang="zh-TW" altLang="en-US" sz="2800">
                <a:solidFill>
                  <a:srgbClr val="0000FF"/>
                </a:solidFill>
                <a:latin typeface="Arial" charset="0"/>
                <a:ea typeface="標楷體" pitchFamily="65" charset="-120"/>
              </a:rPr>
              <a:t>產品</a:t>
            </a:r>
          </a:p>
        </p:txBody>
      </p:sp>
      <p:sp>
        <p:nvSpPr>
          <p:cNvPr id="55302" name="AutoShape 11"/>
          <p:cNvSpPr>
            <a:spLocks noChangeArrowheads="1"/>
          </p:cNvSpPr>
          <p:nvPr/>
        </p:nvSpPr>
        <p:spPr bwMode="auto">
          <a:xfrm>
            <a:off x="2009775" y="3482975"/>
            <a:ext cx="576263" cy="288925"/>
          </a:xfrm>
          <a:prstGeom prst="rightArrow">
            <a:avLst>
              <a:gd name="adj1" fmla="val 50000"/>
              <a:gd name="adj2" fmla="val 49863"/>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a:p>
        </p:txBody>
      </p:sp>
      <p:sp>
        <p:nvSpPr>
          <p:cNvPr id="55303" name="AutoShape 12"/>
          <p:cNvSpPr>
            <a:spLocks noChangeArrowheads="1"/>
          </p:cNvSpPr>
          <p:nvPr/>
        </p:nvSpPr>
        <p:spPr bwMode="auto">
          <a:xfrm>
            <a:off x="4464050" y="3487738"/>
            <a:ext cx="576263" cy="288925"/>
          </a:xfrm>
          <a:prstGeom prst="rightArrow">
            <a:avLst>
              <a:gd name="adj1" fmla="val 50000"/>
              <a:gd name="adj2" fmla="val 49863"/>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a:p>
        </p:txBody>
      </p:sp>
      <p:sp>
        <p:nvSpPr>
          <p:cNvPr id="55304" name="AutoShape 12"/>
          <p:cNvSpPr>
            <a:spLocks noChangeArrowheads="1"/>
          </p:cNvSpPr>
          <p:nvPr/>
        </p:nvSpPr>
        <p:spPr bwMode="auto">
          <a:xfrm>
            <a:off x="6846888" y="3525838"/>
            <a:ext cx="576262" cy="288925"/>
          </a:xfrm>
          <a:prstGeom prst="rightArrow">
            <a:avLst>
              <a:gd name="adj1" fmla="val 50000"/>
              <a:gd name="adj2" fmla="val 49863"/>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a:p>
        </p:txBody>
      </p:sp>
      <p:sp>
        <p:nvSpPr>
          <p:cNvPr id="2" name="Oval 10"/>
          <p:cNvSpPr>
            <a:spLocks noChangeArrowheads="1"/>
          </p:cNvSpPr>
          <p:nvPr/>
        </p:nvSpPr>
        <p:spPr bwMode="auto">
          <a:xfrm>
            <a:off x="7475538" y="3097213"/>
            <a:ext cx="1655762" cy="1152525"/>
          </a:xfrm>
          <a:prstGeom prst="ellipse">
            <a:avLst/>
          </a:prstGeom>
          <a:gradFill rotWithShape="1">
            <a:gsLst>
              <a:gs pos="0">
                <a:srgbClr val="CC66FF"/>
              </a:gs>
              <a:gs pos="50000">
                <a:schemeClr val="bg1"/>
              </a:gs>
              <a:gs pos="100000">
                <a:srgbClr val="CC66FF"/>
              </a:gs>
            </a:gsLst>
            <a:lin ang="5400000" scaled="1"/>
          </a:gradFill>
          <a:ln w="9525">
            <a:noFill/>
            <a:round/>
            <a:headEnd/>
            <a:tailEnd/>
          </a:ln>
          <a:effectLst/>
        </p:spPr>
        <p:txBody>
          <a:bodyPr wrap="none" anchor="ctr"/>
          <a:lstStyle/>
          <a:p>
            <a:pPr algn="ctr" eaLnBrk="1" hangingPunct="1">
              <a:defRPr/>
            </a:pPr>
            <a:r>
              <a:rPr lang="zh-TW" altLang="en-US" sz="2800">
                <a:solidFill>
                  <a:srgbClr val="0000FF"/>
                </a:solidFill>
                <a:latin typeface="Arial" charset="0"/>
                <a:ea typeface="標楷體" pitchFamily="65" charset="-120"/>
              </a:rPr>
              <a:t>市場</a:t>
            </a:r>
          </a:p>
        </p:txBody>
      </p:sp>
      <p:sp>
        <p:nvSpPr>
          <p:cNvPr id="693258" name="AutoShape 10"/>
          <p:cNvSpPr>
            <a:spLocks noChangeArrowheads="1"/>
          </p:cNvSpPr>
          <p:nvPr/>
        </p:nvSpPr>
        <p:spPr bwMode="auto">
          <a:xfrm>
            <a:off x="1685925" y="4408488"/>
            <a:ext cx="6278563" cy="1858962"/>
          </a:xfrm>
          <a:prstGeom prst="irregularSeal2">
            <a:avLst/>
          </a:prstGeom>
          <a:gradFill rotWithShape="1">
            <a:gsLst>
              <a:gs pos="0">
                <a:schemeClr val="bg1"/>
              </a:gs>
              <a:gs pos="100000">
                <a:srgbClr val="FFFF00"/>
              </a:gs>
            </a:gsLst>
            <a:path path="shape">
              <a:fillToRect l="50000" t="50000" r="50000" b="50000"/>
            </a:path>
          </a:gradFill>
          <a:ln w="9525">
            <a:noFill/>
            <a:miter lim="800000"/>
            <a:headEnd/>
            <a:tailEnd/>
          </a:ln>
        </p:spPr>
        <p:txBody>
          <a:bodyPr wrap="none" anchor="ctr"/>
          <a:lstStyle/>
          <a:p>
            <a:pPr algn="ctr" eaLnBrk="1" hangingPunct="1">
              <a:defRPr/>
            </a:pPr>
            <a:r>
              <a:rPr kumimoji="0" lang="en-US" altLang="zh-TW" sz="3200" b="1" dirty="0" err="1">
                <a:solidFill>
                  <a:srgbClr val="FF0000"/>
                </a:solidFill>
                <a:effectLst>
                  <a:glow rad="63500">
                    <a:schemeClr val="accent6">
                      <a:satMod val="175000"/>
                      <a:alpha val="40000"/>
                    </a:schemeClr>
                  </a:glow>
                </a:effectLst>
                <a:ea typeface="新細明體" charset="-120"/>
                <a:cs typeface="Arial" pitchFamily="34" charset="0"/>
              </a:rPr>
              <a:t>StrategicS</a:t>
            </a:r>
            <a:r>
              <a:rPr kumimoji="0" lang="zh-TW" altLang="en-US" sz="3200" b="1" dirty="0">
                <a:solidFill>
                  <a:srgbClr val="FF0000"/>
                </a:solidFill>
                <a:effectLst>
                  <a:glow rad="63500">
                    <a:schemeClr val="accent6">
                      <a:satMod val="175000"/>
                      <a:alpha val="40000"/>
                    </a:schemeClr>
                  </a:glow>
                </a:effectLst>
                <a:ea typeface="新細明體" charset="-120"/>
                <a:cs typeface="Arial" pitchFamily="34" charset="0"/>
              </a:rPr>
              <a:t> </a:t>
            </a:r>
            <a:r>
              <a:rPr lang="zh-TW" altLang="en-US" sz="3200" dirty="0">
                <a:solidFill>
                  <a:srgbClr val="FF0000"/>
                </a:solidFill>
                <a:latin typeface="Arial" charset="0"/>
                <a:ea typeface="標楷體" pitchFamily="65" charset="-120"/>
              </a:rPr>
              <a:t>最佳開發戰略</a:t>
            </a:r>
          </a:p>
        </p:txBody>
      </p:sp>
      <p:sp>
        <p:nvSpPr>
          <p:cNvPr id="693259" name="AutoShape 11"/>
          <p:cNvSpPr>
            <a:spLocks noChangeArrowheads="1"/>
          </p:cNvSpPr>
          <p:nvPr/>
        </p:nvSpPr>
        <p:spPr bwMode="auto">
          <a:xfrm>
            <a:off x="1889125" y="1655763"/>
            <a:ext cx="4948238" cy="935037"/>
          </a:xfrm>
          <a:prstGeom prst="doubleWave">
            <a:avLst>
              <a:gd name="adj1" fmla="val 6500"/>
              <a:gd name="adj2" fmla="val 0"/>
            </a:avLst>
          </a:prstGeom>
          <a:solidFill>
            <a:srgbClr val="CCFFCC"/>
          </a:solidFill>
          <a:ln w="9525">
            <a:noFill/>
            <a:miter lim="800000"/>
            <a:headEnd/>
            <a:tailEnd/>
          </a:ln>
          <a:effectLst/>
        </p:spPr>
        <p:txBody>
          <a:bodyPr wrap="none" anchor="ctr"/>
          <a:lstStyle/>
          <a:p>
            <a:pPr algn="ctr" eaLnBrk="1" hangingPunct="1">
              <a:defRPr/>
            </a:pPr>
            <a:r>
              <a:rPr lang="zh-TW" altLang="en-US" sz="2400">
                <a:effectLst>
                  <a:outerShdw blurRad="38100" dist="38100" dir="2700000" algn="tl">
                    <a:srgbClr val="FFFFFF"/>
                  </a:outerShdw>
                </a:effectLst>
                <a:latin typeface="Arial" charset="0"/>
                <a:ea typeface="標楷體" pitchFamily="65" charset="-120"/>
              </a:rPr>
              <a:t>傳統產品開發模式</a:t>
            </a:r>
          </a:p>
        </p:txBody>
      </p:sp>
      <p:sp>
        <p:nvSpPr>
          <p:cNvPr id="55308" name="Text Box 12"/>
          <p:cNvSpPr txBox="1">
            <a:spLocks noChangeArrowheads="1"/>
          </p:cNvSpPr>
          <p:nvPr/>
        </p:nvSpPr>
        <p:spPr bwMode="auto">
          <a:xfrm>
            <a:off x="5353050" y="6376988"/>
            <a:ext cx="3563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a:latin typeface="標楷體" panose="03000509000000000000" pitchFamily="65" charset="-120"/>
                <a:ea typeface="標楷體" panose="03000509000000000000" pitchFamily="65" charset="-120"/>
              </a:rPr>
              <a:t>本戰略係由</a:t>
            </a:r>
            <a:r>
              <a:rPr lang="en-US" altLang="zh-TW">
                <a:latin typeface="標楷體" panose="03000509000000000000" pitchFamily="65" charset="-120"/>
                <a:ea typeface="標楷體" panose="03000509000000000000" pitchFamily="65" charset="-120"/>
              </a:rPr>
              <a:t>TSipo</a:t>
            </a:r>
            <a:r>
              <a:rPr lang="zh-TW" altLang="en-US">
                <a:latin typeface="標楷體" panose="03000509000000000000" pitchFamily="65" charset="-120"/>
                <a:ea typeface="標楷體" panose="03000509000000000000" pitchFamily="65" charset="-120"/>
              </a:rPr>
              <a:t>戰國策智權提出</a:t>
            </a:r>
          </a:p>
        </p:txBody>
      </p:sp>
      <p:sp>
        <p:nvSpPr>
          <p:cNvPr id="3" name="矩形 2"/>
          <p:cNvSpPr/>
          <p:nvPr/>
        </p:nvSpPr>
        <p:spPr>
          <a:xfrm>
            <a:off x="913160" y="465177"/>
            <a:ext cx="2193229" cy="553998"/>
          </a:xfrm>
          <a:prstGeom prst="rect">
            <a:avLst/>
          </a:prstGeom>
        </p:spPr>
        <p:txBody>
          <a:bodyPr wrap="none">
            <a:spAutoFit/>
          </a:bodyPr>
          <a:lstStyle/>
          <a:p>
            <a:pPr eaLnBrk="1" hangingPunct="1">
              <a:defRPr/>
            </a:pPr>
            <a:r>
              <a:rPr kumimoji="0" lang="en-US" altLang="zh-TW" sz="3000" b="1" dirty="0" err="1">
                <a:solidFill>
                  <a:srgbClr val="FF0000"/>
                </a:solidFill>
                <a:effectLst>
                  <a:glow rad="63500">
                    <a:schemeClr val="accent6">
                      <a:satMod val="175000"/>
                      <a:alpha val="40000"/>
                    </a:schemeClr>
                  </a:glow>
                </a:effectLst>
                <a:ea typeface="新細明體" charset="-120"/>
                <a:cs typeface="Arial" pitchFamily="34" charset="0"/>
              </a:rPr>
              <a:t>StrategicS</a:t>
            </a:r>
            <a:r>
              <a:rPr kumimoji="0" lang="zh-TW" altLang="en-US" sz="3000" b="1" dirty="0">
                <a:solidFill>
                  <a:srgbClr val="663300"/>
                </a:solidFill>
                <a:effectLst>
                  <a:glow rad="63500">
                    <a:schemeClr val="accent6">
                      <a:satMod val="175000"/>
                      <a:alpha val="40000"/>
                    </a:schemeClr>
                  </a:glow>
                  <a:outerShdw blurRad="38100" dist="38100" dir="2700000" algn="tl">
                    <a:srgbClr val="000000">
                      <a:alpha val="43137"/>
                    </a:srgbClr>
                  </a:outerShdw>
                </a:effectLst>
                <a:ea typeface="新細明體" charset="-120"/>
                <a:cs typeface="Arial" pitchFamily="34" charset="0"/>
              </a:rPr>
              <a:t> </a:t>
            </a:r>
            <a:endParaRPr lang="zh-TW" altLang="en-US" sz="3000" dirty="0">
              <a:latin typeface="Arial" charset="0"/>
              <a:ea typeface="新細明體" charset="-120"/>
            </a:endParaRPr>
          </a:p>
        </p:txBody>
      </p:sp>
    </p:spTree>
    <p:extLst>
      <p:ext uri="{BB962C8B-B14F-4D97-AF65-F5344CB8AC3E}">
        <p14:creationId xmlns:p14="http://schemas.microsoft.com/office/powerpoint/2010/main" val="2771152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441 0.00602 C -0.01892 -0.03056 -0.02326 -0.06713 0.00885 -0.10509 C 0.04097 -0.14306 0.11094 -0.19884 0.17778 -0.22199 C 0.24462 -0.24514 0.32778 -0.24144 0.41007 -0.24421 C 0.49236 -0.24699 0.60694 -0.26227 0.67118 -0.23843 C 0.73542 -0.21458 0.77674 -0.14468 0.79549 -0.10046 C 0.81424 -0.05625 0.78542 0.00555 0.78333 0.02685 " pathEditMode="relative" rAng="0" ptsTypes="aaaaaaA">
                                      <p:cBhvr>
                                        <p:cTn id="6" dur="2000" fill="hold"/>
                                        <p:tgtEl>
                                          <p:spTgt spid="194568"/>
                                        </p:tgtEl>
                                        <p:attrNameLst>
                                          <p:attrName>ppt_x</p:attrName>
                                          <p:attrName>ppt_y</p:attrName>
                                        </p:attrNameLst>
                                      </p:cBhvr>
                                      <p:rCtr x="41000" y="-12400"/>
                                    </p:animMotion>
                                  </p:childTnLst>
                                </p:cTn>
                              </p:par>
                              <p:par>
                                <p:cTn id="7" presetID="0" presetClass="path" presetSubtype="0" accel="50000" decel="50000" fill="hold" grpId="0" nodeType="withEffect">
                                  <p:stCondLst>
                                    <p:cond delay="0"/>
                                  </p:stCondLst>
                                  <p:childTnLst>
                                    <p:animMotion origin="layout" path="M -8.33333E-7 -3.33333E-6 C 0.00816 0.02894 0.01649 0.0581 -0.00452 0.1081 C -0.02552 0.1581 -0.01823 0.26551 -0.12552 0.29931 C -0.23282 0.3331 -0.53577 0.36435 -0.64775 0.31111 C -0.75973 0.25787 -0.77275 0.03472 -0.79775 -0.0206 " pathEditMode="relative" ptsTypes="aaaaA">
                                      <p:cBhvr>
                                        <p:cTn id="8" dur="2000" fill="hold"/>
                                        <p:tgtEl>
                                          <p:spTgt spid="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5E-6 -2.96296E-6 C -0.00382 -0.02129 -0.00746 -0.04259 0.00886 -0.06365 C 0.02518 -0.08472 0.06406 -0.11689 0.09774 -0.12592 C 0.13143 -0.13495 0.18524 -0.12152 0.21111 -0.11851 C 0.23698 -0.1155 0.24011 -0.11828 0.2533 -0.1081 C 0.26649 -0.09791 0.28698 -0.07731 0.28993 -0.05763 C 0.29288 -0.03796 0.28195 -0.01388 0.27101 0.01042 " pathEditMode="relative" ptsTypes="aaaaaaA">
                                      <p:cBhvr>
                                        <p:cTn id="10" dur="2000" fill="hold"/>
                                        <p:tgtEl>
                                          <p:spTgt spid="19456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7.5E-6 -5.18519E-6 C 0.00522 0.03749 0.01042 0.07522 0.00435 0.0993 C -0.00173 0.12337 -0.01475 0.13101 -0.03662 0.14513 C -0.0585 0.15925 -0.09826 0.18055 -0.12673 0.18356 C -0.1552 0.18657 -0.18645 0.18124 -0.20781 0.16296 C -0.22916 0.14467 -0.24374 0.1037 -0.25451 0.07407 C -0.26527 0.04444 -0.26874 0.01481 -0.27222 -0.01482 " pathEditMode="relative" ptsTypes="aaaaaaA">
                                      <p:cBhvr>
                                        <p:cTn id="12" dur="2000" fill="hold"/>
                                        <p:tgtEl>
                                          <p:spTgt spid="194570"/>
                                        </p:tgtEl>
                                        <p:attrNameLst>
                                          <p:attrName>ppt_x</p:attrName>
                                          <p:attrName>ppt_y</p:attrName>
                                        </p:attrNameLst>
                                      </p:cBhvr>
                                    </p:animMotion>
                                  </p:childTnLst>
                                </p:cTn>
                              </p:par>
                              <p:par>
                                <p:cTn id="13" presetID="22" presetClass="exit" presetSubtype="4" fill="hold" grpId="0" nodeType="withEffect">
                                  <p:stCondLst>
                                    <p:cond delay="0"/>
                                  </p:stCondLst>
                                  <p:childTnLst>
                                    <p:animEffect transition="out" filter="wipe(down)">
                                      <p:cBhvr>
                                        <p:cTn id="14" dur="500"/>
                                        <p:tgtEl>
                                          <p:spTgt spid="693259"/>
                                        </p:tgtEl>
                                      </p:cBhvr>
                                    </p:animEffect>
                                    <p:set>
                                      <p:cBhvr>
                                        <p:cTn id="15" dur="1" fill="hold">
                                          <p:stCondLst>
                                            <p:cond delay="499"/>
                                          </p:stCondLst>
                                        </p:cTn>
                                        <p:tgtEl>
                                          <p:spTgt spid="693259"/>
                                        </p:tgtEl>
                                        <p:attrNameLst>
                                          <p:attrName>style.visibility</p:attrName>
                                        </p:attrNameLst>
                                      </p:cBhvr>
                                      <p:to>
                                        <p:strVal val="hidden"/>
                                      </p:to>
                                    </p:set>
                                  </p:childTnLst>
                                </p:cTn>
                              </p:par>
                            </p:childTnLst>
                          </p:cTn>
                        </p:par>
                        <p:par>
                          <p:cTn id="16" fill="hold" nodeType="afterGroup">
                            <p:stCondLst>
                              <p:cond delay="2000"/>
                            </p:stCondLst>
                            <p:childTnLst>
                              <p:par>
                                <p:cTn id="17" presetID="5" presetClass="entr" presetSubtype="10" fill="hold" nodeType="afterEffect">
                                  <p:stCondLst>
                                    <p:cond delay="0"/>
                                  </p:stCondLst>
                                  <p:childTnLst>
                                    <p:set>
                                      <p:cBhvr>
                                        <p:cTn id="18" dur="1" fill="hold">
                                          <p:stCondLst>
                                            <p:cond delay="0"/>
                                          </p:stCondLst>
                                        </p:cTn>
                                        <p:tgtEl>
                                          <p:spTgt spid="693258"/>
                                        </p:tgtEl>
                                        <p:attrNameLst>
                                          <p:attrName>style.visibility</p:attrName>
                                        </p:attrNameLst>
                                      </p:cBhvr>
                                      <p:to>
                                        <p:strVal val="visible"/>
                                      </p:to>
                                    </p:set>
                                    <p:animEffect transition="in" filter="checkerboard(across)">
                                      <p:cBhvr>
                                        <p:cTn id="19" dur="500"/>
                                        <p:tgtEl>
                                          <p:spTgt spid="69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8" grpId="0" animBg="1"/>
      <p:bldP spid="194569" grpId="0" animBg="1"/>
      <p:bldP spid="194570" grpId="0" animBg="1"/>
      <p:bldP spid="2" grpId="0" animBg="1"/>
      <p:bldP spid="6932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332656"/>
            <a:ext cx="9144000" cy="6525344"/>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任意多边形 14"/>
          <p:cNvSpPr/>
          <p:nvPr/>
        </p:nvSpPr>
        <p:spPr>
          <a:xfrm rot="5400000">
            <a:off x="-2364345" y="2697001"/>
            <a:ext cx="6525344" cy="1796654"/>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95C53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076" name="TextBox 44"/>
          <p:cNvSpPr txBox="1">
            <a:spLocks noChangeArrowheads="1"/>
          </p:cNvSpPr>
          <p:nvPr/>
        </p:nvSpPr>
        <p:spPr bwMode="auto">
          <a:xfrm rot="5400000">
            <a:off x="18455" y="3198168"/>
            <a:ext cx="19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dirty="0">
                <a:solidFill>
                  <a:schemeClr val="bg1"/>
                </a:solidFill>
              </a:rPr>
              <a:t>CONTENTE</a:t>
            </a:r>
          </a:p>
        </p:txBody>
      </p:sp>
      <p:sp>
        <p:nvSpPr>
          <p:cNvPr id="3077" name="矩形 6"/>
          <p:cNvSpPr>
            <a:spLocks noChangeArrowheads="1"/>
          </p:cNvSpPr>
          <p:nvPr/>
        </p:nvSpPr>
        <p:spPr bwMode="auto">
          <a:xfrm>
            <a:off x="4130430" y="2393279"/>
            <a:ext cx="30967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dirty="0" smtClean="0">
                <a:solidFill>
                  <a:schemeClr val="bg1"/>
                </a:solidFill>
                <a:latin typeface="微軟正黑體" panose="020B0604030504040204" pitchFamily="34" charset="-120"/>
                <a:ea typeface="微軟正黑體" panose="020B0604030504040204" pitchFamily="34" charset="-120"/>
              </a:rPr>
              <a:t>智慧財產權</a:t>
            </a:r>
            <a:r>
              <a:rPr lang="zh-TW" altLang="en-US" dirty="0">
                <a:solidFill>
                  <a:schemeClr val="bg1"/>
                </a:solidFill>
                <a:latin typeface="微軟正黑體" panose="020B0604030504040204" pitchFamily="34" charset="-120"/>
                <a:ea typeface="微軟正黑體" panose="020B0604030504040204" pitchFamily="34" charset="-120"/>
              </a:rPr>
              <a:t>簡介</a:t>
            </a:r>
            <a:endParaRPr lang="zh-CN" altLang="en-US" dirty="0">
              <a:solidFill>
                <a:schemeClr val="bg1"/>
              </a:solidFill>
              <a:latin typeface="微軟正黑體" panose="020B0604030504040204" pitchFamily="34" charset="-120"/>
              <a:ea typeface="微軟正黑體" panose="020B0604030504040204" pitchFamily="34" charset="-120"/>
            </a:endParaRPr>
          </a:p>
        </p:txBody>
      </p:sp>
      <p:sp>
        <p:nvSpPr>
          <p:cNvPr id="3079" name="矩形 8"/>
          <p:cNvSpPr>
            <a:spLocks noChangeArrowheads="1"/>
          </p:cNvSpPr>
          <p:nvPr/>
        </p:nvSpPr>
        <p:spPr bwMode="auto">
          <a:xfrm>
            <a:off x="4093296" y="3132816"/>
            <a:ext cx="3499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sz="3200" b="1" dirty="0" smtClean="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醫療領域智</a:t>
            </a:r>
            <a:r>
              <a:rPr lang="zh-TW" altLang="en-US" sz="32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權特性</a:t>
            </a:r>
            <a:endParaRPr lang="zh-CN" altLang="en-US" sz="32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9"/>
          <p:cNvSpPr/>
          <p:nvPr/>
        </p:nvSpPr>
        <p:spPr>
          <a:xfrm>
            <a:off x="3217123" y="3040623"/>
            <a:ext cx="741049" cy="664232"/>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02</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 xmlns:a16="http://schemas.microsoft.com/office/drawing/2014/main" id="{9C5649D8-F668-40AB-BD96-288765A4681E}"/>
              </a:ext>
            </a:extLst>
          </p:cNvPr>
          <p:cNvSpPr/>
          <p:nvPr/>
        </p:nvSpPr>
        <p:spPr>
          <a:xfrm>
            <a:off x="3211170" y="2322773"/>
            <a:ext cx="741048" cy="664232"/>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01</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 xmlns:a16="http://schemas.microsoft.com/office/drawing/2014/main" id="{30618D85-0CF2-4B06-B375-CFFD0D5ACBFF}"/>
              </a:ext>
            </a:extLst>
          </p:cNvPr>
          <p:cNvSpPr/>
          <p:nvPr/>
        </p:nvSpPr>
        <p:spPr>
          <a:xfrm>
            <a:off x="3211168" y="3771565"/>
            <a:ext cx="741049" cy="717850"/>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03</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21" name="矩形 12">
            <a:extLst>
              <a:ext uri="{FF2B5EF4-FFF2-40B4-BE49-F238E27FC236}">
                <a16:creationId xmlns="" xmlns:a16="http://schemas.microsoft.com/office/drawing/2014/main" id="{17436AE6-5D3F-47B1-966A-2D32A70A2C5E}"/>
              </a:ext>
            </a:extLst>
          </p:cNvPr>
          <p:cNvSpPr>
            <a:spLocks noChangeArrowheads="1"/>
          </p:cNvSpPr>
          <p:nvPr/>
        </p:nvSpPr>
        <p:spPr bwMode="auto">
          <a:xfrm>
            <a:off x="4100088" y="3951042"/>
            <a:ext cx="3068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TW" altLang="en-US" dirty="0" smtClean="0">
                <a:solidFill>
                  <a:schemeClr val="bg1"/>
                </a:solidFill>
                <a:latin typeface="微軟正黑體" panose="020B0604030504040204" pitchFamily="34" charset="-120"/>
                <a:ea typeface="微軟正黑體" panose="020B0604030504040204" pitchFamily="34" charset="-120"/>
              </a:rPr>
              <a:t>優質專利設計</a:t>
            </a:r>
            <a:endParaRPr lang="en-US" altLang="zh-TW"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69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barn(inVertical)">
                                      <p:cBhvr>
                                        <p:cTn id="7" dur="500"/>
                                        <p:tgtEl>
                                          <p:spTgt spid="30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矩形 3"/>
          <p:cNvSpPr>
            <a:spLocks noChangeArrowheads="1"/>
          </p:cNvSpPr>
          <p:nvPr/>
        </p:nvSpPr>
        <p:spPr bwMode="auto">
          <a:xfrm>
            <a:off x="683568" y="643552"/>
            <a:ext cx="7143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b="1" dirty="0">
                <a:solidFill>
                  <a:schemeClr val="bg1"/>
                </a:solidFill>
                <a:latin typeface="微軟正黑體" panose="020B0604030504040204" pitchFamily="34" charset="-120"/>
                <a:ea typeface="微軟正黑體" panose="020B0604030504040204" pitchFamily="34" charset="-120"/>
                <a:cs typeface="+mj-cs"/>
              </a:rPr>
              <a:t>「核能研究所」公開發明專利檢索</a:t>
            </a:r>
          </a:p>
        </p:txBody>
      </p:sp>
      <p:pic>
        <p:nvPicPr>
          <p:cNvPr id="3" name="圖片 2"/>
          <p:cNvPicPr>
            <a:picLocks noChangeAspect="1"/>
          </p:cNvPicPr>
          <p:nvPr/>
        </p:nvPicPr>
        <p:blipFill>
          <a:blip r:embed="rId2"/>
          <a:stretch>
            <a:fillRect/>
          </a:stretch>
        </p:blipFill>
        <p:spPr>
          <a:xfrm>
            <a:off x="4355976" y="2564904"/>
            <a:ext cx="4789614" cy="3301427"/>
          </a:xfrm>
          <a:prstGeom prst="rect">
            <a:avLst/>
          </a:prstGeom>
          <a:ln>
            <a:noFill/>
          </a:ln>
          <a:effectLst>
            <a:outerShdw blurRad="292100" dist="139700" dir="2700000" algn="tl" rotWithShape="0">
              <a:srgbClr val="333333">
                <a:alpha val="65000"/>
              </a:srgbClr>
            </a:outerShdw>
          </a:effectLst>
        </p:spPr>
      </p:pic>
      <p:pic>
        <p:nvPicPr>
          <p:cNvPr id="11" name="圖片 10"/>
          <p:cNvPicPr>
            <a:picLocks noChangeAspect="1"/>
          </p:cNvPicPr>
          <p:nvPr/>
        </p:nvPicPr>
        <p:blipFill>
          <a:blip r:embed="rId3"/>
          <a:stretch>
            <a:fillRect/>
          </a:stretch>
        </p:blipFill>
        <p:spPr>
          <a:xfrm>
            <a:off x="107504" y="1556075"/>
            <a:ext cx="4248472" cy="5292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矩形 3"/>
          <p:cNvSpPr/>
          <p:nvPr/>
        </p:nvSpPr>
        <p:spPr>
          <a:xfrm>
            <a:off x="5656182" y="1875824"/>
            <a:ext cx="2241319" cy="369332"/>
          </a:xfrm>
          <a:prstGeom prst="rect">
            <a:avLst/>
          </a:prstGeom>
        </p:spPr>
        <p:txBody>
          <a:bodyPr wrap="none">
            <a:spAutoFit/>
          </a:bodyPr>
          <a:lstStyle/>
          <a:p>
            <a:r>
              <a:rPr lang="zh-TW" altLang="en-US" dirty="0"/>
              <a:t>核能</a:t>
            </a:r>
            <a:r>
              <a:rPr lang="zh-TW" altLang="en-US" dirty="0" smtClean="0"/>
              <a:t>研究所 </a:t>
            </a:r>
            <a:r>
              <a:rPr lang="en-US" altLang="zh-TW" dirty="0" smtClean="0"/>
              <a:t>1154</a:t>
            </a:r>
            <a:r>
              <a:rPr lang="zh-TW" altLang="en-US" dirty="0"/>
              <a:t>筆</a:t>
            </a:r>
          </a:p>
        </p:txBody>
      </p:sp>
    </p:spTree>
    <p:extLst>
      <p:ext uri="{BB962C8B-B14F-4D97-AF65-F5344CB8AC3E}">
        <p14:creationId xmlns:p14="http://schemas.microsoft.com/office/powerpoint/2010/main" val="315953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134164" y="552254"/>
            <a:ext cx="9001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cs typeface="+mj-cs"/>
              </a:rPr>
              <a:t>核能研究所公開發明專利之</a:t>
            </a:r>
            <a:r>
              <a:rPr lang="en-US" altLang="zh-TW" sz="2800" b="1" dirty="0">
                <a:solidFill>
                  <a:schemeClr val="bg1"/>
                </a:solidFill>
                <a:latin typeface="微軟正黑體" panose="020B0604030504040204" pitchFamily="34" charset="-120"/>
                <a:ea typeface="微軟正黑體" panose="020B0604030504040204" pitchFamily="34" charset="-120"/>
                <a:cs typeface="+mj-cs"/>
              </a:rPr>
              <a:t>IPC</a:t>
            </a:r>
            <a:r>
              <a:rPr lang="zh-TW" altLang="en-US" sz="2800" b="1" dirty="0">
                <a:solidFill>
                  <a:schemeClr val="bg1"/>
                </a:solidFill>
                <a:latin typeface="微軟正黑體" panose="020B0604030504040204" pitchFamily="34" charset="-120"/>
                <a:ea typeface="微軟正黑體" panose="020B0604030504040204" pitchFamily="34" charset="-120"/>
                <a:cs typeface="+mj-cs"/>
              </a:rPr>
              <a:t>國際專利分類佔比</a:t>
            </a:r>
            <a:r>
              <a:rPr lang="en-US" altLang="zh-TW" sz="2800" b="1" dirty="0">
                <a:solidFill>
                  <a:schemeClr val="bg1"/>
                </a:solidFill>
                <a:latin typeface="微軟正黑體" panose="020B0604030504040204" pitchFamily="34" charset="-120"/>
                <a:ea typeface="微軟正黑體" panose="020B0604030504040204" pitchFamily="34" charset="-120"/>
                <a:cs typeface="+mj-cs"/>
              </a:rPr>
              <a:t>(</a:t>
            </a:r>
            <a:r>
              <a:rPr lang="zh-TW" altLang="en-US" sz="2800" b="1" dirty="0">
                <a:solidFill>
                  <a:schemeClr val="bg1"/>
                </a:solidFill>
                <a:latin typeface="微軟正黑體" panose="020B0604030504040204" pitchFamily="34" charset="-120"/>
                <a:ea typeface="微軟正黑體" panose="020B0604030504040204" pitchFamily="34" charset="-120"/>
                <a:cs typeface="+mj-cs"/>
              </a:rPr>
              <a:t>一</a:t>
            </a:r>
            <a:r>
              <a:rPr lang="en-US" altLang="zh-TW" sz="2800" b="1" dirty="0">
                <a:solidFill>
                  <a:schemeClr val="bg1"/>
                </a:solidFill>
                <a:latin typeface="微軟正黑體" panose="020B0604030504040204" pitchFamily="34" charset="-120"/>
                <a:ea typeface="微軟正黑體" panose="020B0604030504040204" pitchFamily="34" charset="-120"/>
                <a:cs typeface="+mj-cs"/>
              </a:rPr>
              <a:t>)</a:t>
            </a:r>
            <a:endParaRPr lang="zh-TW" altLang="en-US" sz="2800" b="1" dirty="0">
              <a:solidFill>
                <a:schemeClr val="bg1"/>
              </a:solidFill>
              <a:latin typeface="微軟正黑體" panose="020B0604030504040204" pitchFamily="34" charset="-120"/>
              <a:ea typeface="微軟正黑體" panose="020B0604030504040204" pitchFamily="34" charset="-120"/>
              <a:cs typeface="+mj-cs"/>
            </a:endParaRPr>
          </a:p>
        </p:txBody>
      </p:sp>
      <p:grpSp>
        <p:nvGrpSpPr>
          <p:cNvPr id="15363" name="群組 21"/>
          <p:cNvGrpSpPr>
            <a:grpSpLocks/>
          </p:cNvGrpSpPr>
          <p:nvPr/>
        </p:nvGrpSpPr>
        <p:grpSpPr bwMode="auto">
          <a:xfrm>
            <a:off x="1384789" y="1700808"/>
            <a:ext cx="6517295" cy="3960440"/>
            <a:chOff x="571472" y="857232"/>
            <a:chExt cx="8143932" cy="5429288"/>
          </a:xfrm>
        </p:grpSpPr>
        <p:pic>
          <p:nvPicPr>
            <p:cNvPr id="15393" name="Picture 2"/>
            <p:cNvPicPr>
              <a:picLocks noChangeAspect="1" noChangeArrowheads="1"/>
            </p:cNvPicPr>
            <p:nvPr/>
          </p:nvPicPr>
          <p:blipFill>
            <a:blip r:embed="rId2">
              <a:extLst>
                <a:ext uri="{28A0092B-C50C-407E-A947-70E740481C1C}">
                  <a14:useLocalDpi xmlns:a14="http://schemas.microsoft.com/office/drawing/2010/main" val="0"/>
                </a:ext>
              </a:extLst>
            </a:blip>
            <a:srcRect l="10188" t="3123" r="6454" b="3188"/>
            <a:stretch>
              <a:fillRect/>
            </a:stretch>
          </p:blipFill>
          <p:spPr bwMode="auto">
            <a:xfrm>
              <a:off x="571472" y="857232"/>
              <a:ext cx="8143932" cy="54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4" name="矩形 4"/>
            <p:cNvSpPr>
              <a:spLocks noChangeArrowheads="1"/>
            </p:cNvSpPr>
            <p:nvPr/>
          </p:nvSpPr>
          <p:spPr bwMode="auto">
            <a:xfrm>
              <a:off x="5214943" y="1214420"/>
              <a:ext cx="843004" cy="53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b="1">
                  <a:solidFill>
                    <a:srgbClr val="FFFF00"/>
                  </a:solidFill>
                </a:rPr>
                <a:t>11%</a:t>
              </a:r>
              <a:endParaRPr lang="zh-TW" altLang="en-US" b="1">
                <a:solidFill>
                  <a:srgbClr val="FFFF00"/>
                </a:solidFill>
              </a:endParaRPr>
            </a:p>
          </p:txBody>
        </p:sp>
        <p:sp>
          <p:nvSpPr>
            <p:cNvPr id="15395" name="矩形 5"/>
            <p:cNvSpPr>
              <a:spLocks noChangeArrowheads="1"/>
            </p:cNvSpPr>
            <p:nvPr/>
          </p:nvSpPr>
          <p:spPr bwMode="auto">
            <a:xfrm>
              <a:off x="6858015" y="2000239"/>
              <a:ext cx="1004848"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b="1">
                  <a:solidFill>
                    <a:schemeClr val="bg1"/>
                  </a:solidFill>
                </a:rPr>
                <a:t>11.5%</a:t>
              </a:r>
              <a:endParaRPr lang="zh-TW" altLang="en-US" sz="1600" b="1">
                <a:solidFill>
                  <a:schemeClr val="bg1"/>
                </a:solidFill>
              </a:endParaRPr>
            </a:p>
          </p:txBody>
        </p:sp>
        <p:sp>
          <p:nvSpPr>
            <p:cNvPr id="15396" name="矩形 6"/>
            <p:cNvSpPr>
              <a:spLocks noChangeArrowheads="1"/>
            </p:cNvSpPr>
            <p:nvPr/>
          </p:nvSpPr>
          <p:spPr bwMode="auto">
            <a:xfrm>
              <a:off x="8001024" y="4714883"/>
              <a:ext cx="540048" cy="4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200" b="1">
                  <a:solidFill>
                    <a:schemeClr val="bg1"/>
                  </a:solidFill>
                </a:rPr>
                <a:t>1%</a:t>
              </a:r>
              <a:endParaRPr lang="zh-TW" altLang="en-US" sz="1200" b="1">
                <a:solidFill>
                  <a:schemeClr val="bg1"/>
                </a:solidFill>
              </a:endParaRPr>
            </a:p>
          </p:txBody>
        </p:sp>
        <p:sp>
          <p:nvSpPr>
            <p:cNvPr id="15397" name="矩形 7"/>
            <p:cNvSpPr>
              <a:spLocks noChangeArrowheads="1"/>
            </p:cNvSpPr>
            <p:nvPr/>
          </p:nvSpPr>
          <p:spPr bwMode="auto">
            <a:xfrm>
              <a:off x="1500166" y="3357561"/>
              <a:ext cx="785818"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b="1">
                  <a:solidFill>
                    <a:srgbClr val="0000CC"/>
                  </a:solidFill>
                </a:rPr>
                <a:t>23%</a:t>
              </a:r>
              <a:endParaRPr lang="zh-TW" altLang="en-US" sz="1600" b="1">
                <a:solidFill>
                  <a:srgbClr val="0000CC"/>
                </a:solidFill>
              </a:endParaRPr>
            </a:p>
          </p:txBody>
        </p:sp>
        <p:sp>
          <p:nvSpPr>
            <p:cNvPr id="15398" name="矩形 8"/>
            <p:cNvSpPr>
              <a:spLocks noChangeArrowheads="1"/>
            </p:cNvSpPr>
            <p:nvPr/>
          </p:nvSpPr>
          <p:spPr bwMode="auto">
            <a:xfrm>
              <a:off x="1643042" y="1928800"/>
              <a:ext cx="791730"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b="1">
                  <a:solidFill>
                    <a:srgbClr val="0000CC"/>
                  </a:solidFill>
                </a:rPr>
                <a:t>28%</a:t>
              </a:r>
              <a:endParaRPr lang="zh-TW" altLang="en-US" sz="1600" b="1">
                <a:solidFill>
                  <a:srgbClr val="0000CC"/>
                </a:solidFill>
              </a:endParaRPr>
            </a:p>
          </p:txBody>
        </p:sp>
        <p:sp>
          <p:nvSpPr>
            <p:cNvPr id="15399" name="矩形 9"/>
            <p:cNvSpPr>
              <a:spLocks noChangeArrowheads="1"/>
            </p:cNvSpPr>
            <p:nvPr/>
          </p:nvSpPr>
          <p:spPr bwMode="auto">
            <a:xfrm>
              <a:off x="5000628" y="4286256"/>
              <a:ext cx="908065"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b="1">
                  <a:solidFill>
                    <a:srgbClr val="0000CC"/>
                  </a:solidFill>
                </a:rPr>
                <a:t>7.5%</a:t>
              </a:r>
              <a:endParaRPr lang="zh-TW" altLang="en-US" sz="1600" b="1">
                <a:solidFill>
                  <a:srgbClr val="0000CC"/>
                </a:solidFill>
              </a:endParaRPr>
            </a:p>
          </p:txBody>
        </p:sp>
        <p:cxnSp>
          <p:nvCxnSpPr>
            <p:cNvPr id="12" name="肘形接點 11"/>
            <p:cNvCxnSpPr>
              <a:cxnSpLocks noChangeAspect="1"/>
            </p:cNvCxnSpPr>
            <p:nvPr/>
          </p:nvCxnSpPr>
          <p:spPr>
            <a:xfrm>
              <a:off x="7215207" y="4500571"/>
              <a:ext cx="895356" cy="407990"/>
            </a:xfrm>
            <a:prstGeom prst="bentConnector3">
              <a:avLst>
                <a:gd name="adj1" fmla="val 50000"/>
              </a:avLst>
            </a:prstGeom>
            <a:ln w="15875"/>
          </p:spPr>
          <p:style>
            <a:lnRef idx="1">
              <a:schemeClr val="accent1"/>
            </a:lnRef>
            <a:fillRef idx="0">
              <a:schemeClr val="accent1"/>
            </a:fillRef>
            <a:effectRef idx="0">
              <a:schemeClr val="accent1"/>
            </a:effectRef>
            <a:fontRef idx="minor">
              <a:schemeClr val="tx1"/>
            </a:fontRef>
          </p:style>
        </p:cxnSp>
        <p:sp>
          <p:nvSpPr>
            <p:cNvPr id="15401" name="矩形 13"/>
            <p:cNvSpPr>
              <a:spLocks noChangeArrowheads="1"/>
            </p:cNvSpPr>
            <p:nvPr/>
          </p:nvSpPr>
          <p:spPr bwMode="auto">
            <a:xfrm>
              <a:off x="7286643" y="3500438"/>
              <a:ext cx="791730"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b="1">
                  <a:solidFill>
                    <a:schemeClr val="bg1"/>
                  </a:solidFill>
                </a:rPr>
                <a:t>17%</a:t>
              </a:r>
              <a:endParaRPr lang="zh-TW" altLang="en-US" sz="1600" b="1">
                <a:solidFill>
                  <a:schemeClr val="bg1"/>
                </a:solidFill>
              </a:endParaRPr>
            </a:p>
          </p:txBody>
        </p:sp>
        <p:cxnSp>
          <p:nvCxnSpPr>
            <p:cNvPr id="16" name="肘形接點 15"/>
            <p:cNvCxnSpPr/>
            <p:nvPr/>
          </p:nvCxnSpPr>
          <p:spPr>
            <a:xfrm>
              <a:off x="6929455" y="5000636"/>
              <a:ext cx="785817" cy="357191"/>
            </a:xfrm>
            <a:prstGeom prst="bentConnector3">
              <a:avLst>
                <a:gd name="adj1" fmla="val 1515"/>
              </a:avLst>
            </a:prstGeom>
            <a:ln w="15875"/>
          </p:spPr>
          <p:style>
            <a:lnRef idx="1">
              <a:schemeClr val="accent1"/>
            </a:lnRef>
            <a:fillRef idx="0">
              <a:schemeClr val="accent1"/>
            </a:fillRef>
            <a:effectRef idx="0">
              <a:schemeClr val="accent1"/>
            </a:effectRef>
            <a:fontRef idx="minor">
              <a:schemeClr val="tx1"/>
            </a:fontRef>
          </p:style>
        </p:cxnSp>
        <p:sp>
          <p:nvSpPr>
            <p:cNvPr id="15403" name="矩形 19"/>
            <p:cNvSpPr>
              <a:spLocks noChangeArrowheads="1"/>
            </p:cNvSpPr>
            <p:nvPr/>
          </p:nvSpPr>
          <p:spPr bwMode="auto">
            <a:xfrm>
              <a:off x="7634309" y="5195900"/>
              <a:ext cx="540048" cy="4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200" b="1">
                  <a:solidFill>
                    <a:schemeClr val="bg1"/>
                  </a:solidFill>
                </a:rPr>
                <a:t>1%</a:t>
              </a:r>
              <a:endParaRPr lang="zh-TW" altLang="en-US" sz="1200" b="1">
                <a:solidFill>
                  <a:schemeClr val="bg1"/>
                </a:solidFill>
              </a:endParaRPr>
            </a:p>
          </p:txBody>
        </p:sp>
      </p:grpSp>
      <p:graphicFrame>
        <p:nvGraphicFramePr>
          <p:cNvPr id="21" name="表格 20"/>
          <p:cNvGraphicFramePr>
            <a:graphicFrameLocks noGrp="1"/>
          </p:cNvGraphicFramePr>
          <p:nvPr>
            <p:extLst>
              <p:ext uri="{D42A27DB-BD31-4B8C-83A1-F6EECF244321}">
                <p14:modId xmlns:p14="http://schemas.microsoft.com/office/powerpoint/2010/main" val="1617055758"/>
              </p:ext>
            </p:extLst>
          </p:nvPr>
        </p:nvGraphicFramePr>
        <p:xfrm>
          <a:off x="665851" y="5867856"/>
          <a:ext cx="7848872" cy="898996"/>
        </p:xfrm>
        <a:graphic>
          <a:graphicData uri="http://schemas.openxmlformats.org/drawingml/2006/table">
            <a:tbl>
              <a:tblPr firstRow="1" bandRow="1">
                <a:tableStyleId>{46F890A9-2807-4EBB-B81D-B2AA78EC7F39}</a:tableStyleId>
              </a:tblPr>
              <a:tblGrid>
                <a:gridCol w="461147"/>
                <a:gridCol w="1385734"/>
                <a:gridCol w="277163"/>
                <a:gridCol w="2465550"/>
                <a:gridCol w="266063"/>
                <a:gridCol w="1596381"/>
                <a:gridCol w="399095"/>
                <a:gridCol w="997739"/>
              </a:tblGrid>
              <a:tr h="225112">
                <a:tc>
                  <a:txBody>
                    <a:bodyPr/>
                    <a:lstStyle/>
                    <a:p>
                      <a:r>
                        <a:rPr lang="en-US" altLang="zh-TW" sz="1200" baseline="0" dirty="0" smtClean="0"/>
                        <a:t>A</a:t>
                      </a:r>
                      <a:endParaRPr lang="zh-TW" altLang="en-US" sz="1200" b="0" baseline="0" dirty="0">
                        <a:latin typeface="Arial" pitchFamily="34" charset="0"/>
                        <a:ea typeface="微軟正黑體" pitchFamily="34" charset="-120"/>
                      </a:endParaRPr>
                    </a:p>
                  </a:txBody>
                  <a:tcPr marL="91439" marR="91439" marT="45675" marB="45675"/>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200" baseline="0" dirty="0" smtClean="0"/>
                        <a:t>人類生活需要</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en-US" altLang="zh-TW" sz="1200" baseline="0" dirty="0" smtClean="0"/>
                        <a:t>B</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zh-TW" altLang="en-US" sz="1200" baseline="0" dirty="0" smtClean="0"/>
                        <a:t>作業、運輸</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en-US" altLang="zh-TW" sz="1200" baseline="0" dirty="0" smtClean="0"/>
                        <a:t>C</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zh-TW" altLang="en-US" sz="1200" kern="1200" baseline="0" dirty="0" smtClean="0"/>
                        <a:t>化學；冶金；組合化學</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en-US" altLang="zh-TW" sz="1200" baseline="0" dirty="0" smtClean="0"/>
                        <a:t>D</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zh-TW" altLang="en-US" sz="1200" kern="1200" baseline="0" dirty="0" smtClean="0"/>
                        <a:t>紡織；造紙</a:t>
                      </a:r>
                      <a:endParaRPr lang="zh-TW" altLang="en-US" sz="1200" b="0" baseline="0" dirty="0">
                        <a:latin typeface="Arial" pitchFamily="34" charset="0"/>
                        <a:ea typeface="微軟正黑體" pitchFamily="34" charset="-120"/>
                      </a:endParaRPr>
                    </a:p>
                  </a:txBody>
                  <a:tcPr marL="91439" marR="91439" marT="45675" marB="45675"/>
                </a:tc>
              </a:tr>
              <a:tr h="217615">
                <a:tc>
                  <a:txBody>
                    <a:bodyPr/>
                    <a:lstStyle/>
                    <a:p>
                      <a:r>
                        <a:rPr lang="en-US" altLang="zh-TW" sz="1200" baseline="0" dirty="0" smtClean="0"/>
                        <a:t>E</a:t>
                      </a:r>
                      <a:endParaRPr lang="zh-TW" altLang="en-US" sz="1200" b="0" baseline="0" dirty="0">
                        <a:latin typeface="Arial" pitchFamily="34" charset="0"/>
                        <a:ea typeface="微軟正黑體" pitchFamily="34" charset="-120"/>
                      </a:endParaRPr>
                    </a:p>
                  </a:txBody>
                  <a:tcPr marL="91439" marR="91439" marT="45675" marB="45675"/>
                </a:tc>
                <a:tc>
                  <a:txBody>
                    <a:bodyPr/>
                    <a:lstStyle/>
                    <a:p>
                      <a:pPr fontAlgn="t"/>
                      <a:r>
                        <a:rPr lang="zh-TW" altLang="en-US" sz="1200" baseline="0" dirty="0" smtClean="0"/>
                        <a:t>固定</a:t>
                      </a:r>
                      <a:r>
                        <a:rPr lang="zh-TW" altLang="en-US" sz="1200" baseline="0" dirty="0"/>
                        <a:t>建築物</a:t>
                      </a:r>
                      <a:endParaRPr lang="zh-TW" altLang="en-US" sz="1200" b="0" baseline="0" dirty="0">
                        <a:latin typeface="Arial" pitchFamily="34" charset="0"/>
                        <a:ea typeface="微軟正黑體" pitchFamily="34" charset="-120"/>
                      </a:endParaRPr>
                    </a:p>
                  </a:txBody>
                  <a:tcPr marL="38100" marR="38100" marT="38063" marB="38063"/>
                </a:tc>
                <a:tc>
                  <a:txBody>
                    <a:bodyPr/>
                    <a:lstStyle/>
                    <a:p>
                      <a:r>
                        <a:rPr lang="en-US" altLang="zh-TW" sz="1200" baseline="0" dirty="0" smtClean="0"/>
                        <a:t>F</a:t>
                      </a:r>
                      <a:endParaRPr lang="zh-TW" altLang="en-US" sz="1200" b="0" baseline="0" dirty="0">
                        <a:latin typeface="Arial" pitchFamily="34" charset="0"/>
                        <a:ea typeface="微軟正黑體" pitchFamily="34" charset="-120"/>
                      </a:endParaRPr>
                    </a:p>
                  </a:txBody>
                  <a:tcPr marL="91439" marR="91439" marT="45675" marB="45675"/>
                </a:tc>
                <a:tc>
                  <a:txBody>
                    <a:bodyPr/>
                    <a:lstStyle/>
                    <a:p>
                      <a:pPr fontAlgn="t"/>
                      <a:r>
                        <a:rPr lang="zh-TW" altLang="en-US" sz="1200" baseline="0" dirty="0" smtClean="0"/>
                        <a:t>機械工程</a:t>
                      </a:r>
                      <a:r>
                        <a:rPr lang="zh-TW" altLang="en-US" sz="1200" baseline="0" dirty="0"/>
                        <a:t>；照明；供熱；武器；爆破</a:t>
                      </a:r>
                      <a:endParaRPr lang="zh-TW" altLang="en-US" sz="1200" b="0" baseline="0" dirty="0">
                        <a:latin typeface="Arial" pitchFamily="34" charset="0"/>
                        <a:ea typeface="微軟正黑體" pitchFamily="34" charset="-120"/>
                      </a:endParaRPr>
                    </a:p>
                  </a:txBody>
                  <a:tcPr marL="38100" marR="38100" marT="38063" marB="38063"/>
                </a:tc>
                <a:tc>
                  <a:txBody>
                    <a:bodyPr/>
                    <a:lstStyle/>
                    <a:p>
                      <a:r>
                        <a:rPr lang="en-US" altLang="zh-TW" sz="1200" baseline="0" dirty="0" smtClean="0"/>
                        <a:t>G</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zh-TW" altLang="en-US" sz="1200" kern="1200" baseline="0" dirty="0" smtClean="0"/>
                        <a:t>物理</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en-US" altLang="zh-TW" sz="1200" baseline="0" dirty="0" smtClean="0"/>
                        <a:t>H</a:t>
                      </a:r>
                      <a:endParaRPr lang="zh-TW" altLang="en-US" sz="1200" b="0" baseline="0" dirty="0">
                        <a:latin typeface="Arial" pitchFamily="34" charset="0"/>
                        <a:ea typeface="微軟正黑體" pitchFamily="34" charset="-120"/>
                      </a:endParaRPr>
                    </a:p>
                  </a:txBody>
                  <a:tcPr marL="91439" marR="91439" marT="45675" marB="45675"/>
                </a:tc>
                <a:tc>
                  <a:txBody>
                    <a:bodyPr/>
                    <a:lstStyle/>
                    <a:p>
                      <a:r>
                        <a:rPr lang="zh-TW" altLang="en-US" sz="1200" kern="1200" baseline="0" dirty="0" smtClean="0"/>
                        <a:t>電學</a:t>
                      </a:r>
                      <a:endParaRPr lang="zh-TW" altLang="en-US" sz="1200" b="0" baseline="0" dirty="0">
                        <a:latin typeface="Arial" pitchFamily="34" charset="0"/>
                        <a:ea typeface="微軟正黑體" pitchFamily="34" charset="-120"/>
                      </a:endParaRPr>
                    </a:p>
                  </a:txBody>
                  <a:tcPr marL="91439" marR="91439" marT="45675" marB="45675"/>
                </a:tc>
              </a:tr>
            </a:tbl>
          </a:graphicData>
        </a:graphic>
      </p:graphicFrame>
    </p:spTree>
    <p:extLst>
      <p:ext uri="{BB962C8B-B14F-4D97-AF65-F5344CB8AC3E}">
        <p14:creationId xmlns:p14="http://schemas.microsoft.com/office/powerpoint/2010/main" val="378101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447391" y="1386436"/>
            <a:ext cx="2932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b="1" dirty="0">
                <a:solidFill>
                  <a:srgbClr val="FF0000"/>
                </a:solidFill>
                <a:latin typeface="微軟正黑體" panose="020B0604030504040204" pitchFamily="34" charset="-120"/>
                <a:ea typeface="微軟正黑體" panose="020B0604030504040204" pitchFamily="34" charset="-120"/>
              </a:rPr>
              <a:t>A61</a:t>
            </a:r>
            <a:r>
              <a:rPr lang="zh-TW" altLang="en-US" sz="2000" b="1" dirty="0">
                <a:solidFill>
                  <a:srgbClr val="FF0000"/>
                </a:solidFill>
                <a:latin typeface="微軟正黑體" panose="020B0604030504040204" pitchFamily="34" charset="-120"/>
                <a:ea typeface="微軟正黑體" panose="020B0604030504040204" pitchFamily="34" charset="-120"/>
              </a:rPr>
              <a:t>於</a:t>
            </a:r>
            <a:r>
              <a:rPr lang="en-US" altLang="zh-TW" sz="2000" b="1" dirty="0">
                <a:solidFill>
                  <a:srgbClr val="FF0000"/>
                </a:solidFill>
                <a:latin typeface="微軟正黑體" panose="020B0604030504040204" pitchFamily="34" charset="-120"/>
                <a:ea typeface="微軟正黑體" panose="020B0604030504040204" pitchFamily="34" charset="-120"/>
              </a:rPr>
              <a:t>A</a:t>
            </a:r>
            <a:r>
              <a:rPr lang="zh-TW" altLang="en-US" sz="2000" b="1" dirty="0">
                <a:solidFill>
                  <a:srgbClr val="FF0000"/>
                </a:solidFill>
                <a:latin typeface="微軟正黑體" panose="020B0604030504040204" pitchFamily="34" charset="-120"/>
                <a:ea typeface="微軟正黑體" panose="020B0604030504040204" pitchFamily="34" charset="-120"/>
              </a:rPr>
              <a:t>類之佔比為</a:t>
            </a:r>
            <a:r>
              <a:rPr lang="en-US" altLang="zh-TW" sz="2000" b="1" dirty="0">
                <a:solidFill>
                  <a:srgbClr val="FF0000"/>
                </a:solidFill>
                <a:latin typeface="微軟正黑體" panose="020B0604030504040204" pitchFamily="34" charset="-120"/>
                <a:ea typeface="微軟正黑體" panose="020B0604030504040204" pitchFamily="34" charset="-120"/>
              </a:rPr>
              <a:t>92%</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grpSp>
        <p:nvGrpSpPr>
          <p:cNvPr id="16387" name="群組 10"/>
          <p:cNvGrpSpPr>
            <a:grpSpLocks/>
          </p:cNvGrpSpPr>
          <p:nvPr/>
        </p:nvGrpSpPr>
        <p:grpSpPr bwMode="auto">
          <a:xfrm>
            <a:off x="96553" y="1915319"/>
            <a:ext cx="3971925" cy="2928937"/>
            <a:chOff x="242857" y="966770"/>
            <a:chExt cx="4412704" cy="3033734"/>
          </a:xfrm>
        </p:grpSpPr>
        <p:pic>
          <p:nvPicPr>
            <p:cNvPr id="16409" name="Picture 1"/>
            <p:cNvPicPr>
              <a:picLocks noChangeAspect="1" noChangeArrowheads="1"/>
            </p:cNvPicPr>
            <p:nvPr/>
          </p:nvPicPr>
          <p:blipFill>
            <a:blip r:embed="rId2">
              <a:extLst>
                <a:ext uri="{28A0092B-C50C-407E-A947-70E740481C1C}">
                  <a14:useLocalDpi xmlns:a14="http://schemas.microsoft.com/office/drawing/2010/main" val="0"/>
                </a:ext>
              </a:extLst>
            </a:blip>
            <a:srcRect l="12051" t="14484" r="30582" b="19844"/>
            <a:stretch>
              <a:fillRect/>
            </a:stretch>
          </p:blipFill>
          <p:spPr bwMode="auto">
            <a:xfrm>
              <a:off x="242857" y="966770"/>
              <a:ext cx="4412704" cy="303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矩形 3"/>
            <p:cNvSpPr>
              <a:spLocks noChangeArrowheads="1"/>
            </p:cNvSpPr>
            <p:nvPr/>
          </p:nvSpPr>
          <p:spPr bwMode="auto">
            <a:xfrm>
              <a:off x="2909527" y="2816608"/>
              <a:ext cx="890798" cy="47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b="1">
                  <a:solidFill>
                    <a:srgbClr val="FFFF00"/>
                  </a:solidFill>
                </a:rPr>
                <a:t>92%</a:t>
              </a:r>
              <a:endParaRPr lang="zh-TW" altLang="en-US" sz="2400" b="1">
                <a:solidFill>
                  <a:srgbClr val="FFFF00"/>
                </a:solidFill>
              </a:endParaRPr>
            </a:p>
          </p:txBody>
        </p:sp>
        <p:sp>
          <p:nvSpPr>
            <p:cNvPr id="16411" name="矩形 3"/>
            <p:cNvSpPr>
              <a:spLocks noChangeArrowheads="1"/>
            </p:cNvSpPr>
            <p:nvPr/>
          </p:nvSpPr>
          <p:spPr bwMode="auto">
            <a:xfrm>
              <a:off x="642910" y="1650673"/>
              <a:ext cx="7970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b="1">
                  <a:solidFill>
                    <a:schemeClr val="bg1"/>
                  </a:solidFill>
                </a:rPr>
                <a:t>A61</a:t>
              </a:r>
              <a:endParaRPr lang="zh-TW" altLang="en-US" sz="2600" b="1">
                <a:solidFill>
                  <a:schemeClr val="bg1"/>
                </a:solidFill>
              </a:endParaRPr>
            </a:p>
          </p:txBody>
        </p:sp>
      </p:gr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l="17097" t="9091" r="12233" b="11784"/>
          <a:stretch>
            <a:fillRect/>
          </a:stretch>
        </p:blipFill>
        <p:spPr bwMode="auto">
          <a:xfrm>
            <a:off x="4719889" y="1871393"/>
            <a:ext cx="4087812"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矩形 7"/>
          <p:cNvSpPr>
            <a:spLocks noChangeArrowheads="1"/>
          </p:cNvSpPr>
          <p:nvPr/>
        </p:nvSpPr>
        <p:spPr bwMode="auto">
          <a:xfrm>
            <a:off x="4800600" y="1398472"/>
            <a:ext cx="3286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b="1">
                <a:solidFill>
                  <a:srgbClr val="0000FF"/>
                </a:solidFill>
                <a:latin typeface="微軟正黑體" panose="020B0604030504040204" pitchFamily="34" charset="-120"/>
                <a:ea typeface="微軟正黑體" panose="020B0604030504040204" pitchFamily="34" charset="-120"/>
              </a:rPr>
              <a:t>A61K</a:t>
            </a:r>
            <a:r>
              <a:rPr lang="zh-TW" altLang="en-US" b="1">
                <a:solidFill>
                  <a:srgbClr val="0000FF"/>
                </a:solidFill>
                <a:latin typeface="微軟正黑體" panose="020B0604030504040204" pitchFamily="34" charset="-120"/>
                <a:ea typeface="微軟正黑體" panose="020B0604030504040204" pitchFamily="34" charset="-120"/>
              </a:rPr>
              <a:t>於</a:t>
            </a:r>
            <a:r>
              <a:rPr lang="en-US" altLang="zh-TW" b="1">
                <a:solidFill>
                  <a:srgbClr val="0000FF"/>
                </a:solidFill>
                <a:latin typeface="微軟正黑體" panose="020B0604030504040204" pitchFamily="34" charset="-120"/>
                <a:ea typeface="微軟正黑體" panose="020B0604030504040204" pitchFamily="34" charset="-120"/>
              </a:rPr>
              <a:t>A61</a:t>
            </a:r>
            <a:r>
              <a:rPr lang="zh-TW" altLang="en-US" b="1">
                <a:solidFill>
                  <a:srgbClr val="0000FF"/>
                </a:solidFill>
                <a:latin typeface="微軟正黑體" panose="020B0604030504040204" pitchFamily="34" charset="-120"/>
                <a:ea typeface="微軟正黑體" panose="020B0604030504040204" pitchFamily="34" charset="-120"/>
              </a:rPr>
              <a:t>類之佔比為</a:t>
            </a:r>
            <a:r>
              <a:rPr lang="en-US" altLang="zh-TW" b="1">
                <a:solidFill>
                  <a:srgbClr val="0000FF"/>
                </a:solidFill>
                <a:latin typeface="微軟正黑體" panose="020B0604030504040204" pitchFamily="34" charset="-120"/>
                <a:ea typeface="微軟正黑體" panose="020B0604030504040204" pitchFamily="34" charset="-120"/>
              </a:rPr>
              <a:t>68.6%</a:t>
            </a:r>
            <a:endParaRPr lang="zh-TW" altLang="en-US">
              <a:solidFill>
                <a:srgbClr val="0000FF"/>
              </a:solidFill>
              <a:latin typeface="微軟正黑體" panose="020B0604030504040204" pitchFamily="34" charset="-120"/>
              <a:ea typeface="微軟正黑體" panose="020B0604030504040204" pitchFamily="34" charset="-120"/>
            </a:endParaRPr>
          </a:p>
        </p:txBody>
      </p:sp>
      <p:sp>
        <p:nvSpPr>
          <p:cNvPr id="16390" name="矩形 3"/>
          <p:cNvSpPr>
            <a:spLocks noChangeArrowheads="1"/>
          </p:cNvSpPr>
          <p:nvPr/>
        </p:nvSpPr>
        <p:spPr bwMode="auto">
          <a:xfrm>
            <a:off x="5072063" y="3000375"/>
            <a:ext cx="1038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b="1">
                <a:solidFill>
                  <a:schemeClr val="bg1"/>
                </a:solidFill>
              </a:rPr>
              <a:t>A61K</a:t>
            </a:r>
            <a:endParaRPr lang="zh-TW" altLang="en-US" sz="2600" b="1">
              <a:solidFill>
                <a:schemeClr val="bg1"/>
              </a:solidFill>
            </a:endParaRPr>
          </a:p>
        </p:txBody>
      </p:sp>
      <p:sp>
        <p:nvSpPr>
          <p:cNvPr id="16391" name="矩形 3"/>
          <p:cNvSpPr>
            <a:spLocks noChangeArrowheads="1"/>
          </p:cNvSpPr>
          <p:nvPr/>
        </p:nvSpPr>
        <p:spPr bwMode="auto">
          <a:xfrm>
            <a:off x="6929438" y="3786188"/>
            <a:ext cx="1058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b="1">
                <a:solidFill>
                  <a:srgbClr val="FFFF00"/>
                </a:solidFill>
              </a:rPr>
              <a:t>68.6%</a:t>
            </a:r>
            <a:endParaRPr lang="zh-TW" altLang="en-US" sz="2400" b="1">
              <a:solidFill>
                <a:srgbClr val="FFFF00"/>
              </a:solidFill>
            </a:endParaRPr>
          </a:p>
        </p:txBody>
      </p:sp>
      <p:sp>
        <p:nvSpPr>
          <p:cNvPr id="16392" name="矩形 3"/>
          <p:cNvSpPr>
            <a:spLocks noChangeArrowheads="1"/>
          </p:cNvSpPr>
          <p:nvPr/>
        </p:nvSpPr>
        <p:spPr bwMode="auto">
          <a:xfrm>
            <a:off x="71437" y="409506"/>
            <a:ext cx="928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cs typeface="+mj-cs"/>
              </a:rPr>
              <a:t>核能研究所公開發明專利之</a:t>
            </a:r>
            <a:r>
              <a:rPr lang="en-US" altLang="zh-TW" sz="2800" b="1" dirty="0">
                <a:solidFill>
                  <a:schemeClr val="bg1"/>
                </a:solidFill>
                <a:latin typeface="微軟正黑體" panose="020B0604030504040204" pitchFamily="34" charset="-120"/>
                <a:ea typeface="微軟正黑體" panose="020B0604030504040204" pitchFamily="34" charset="-120"/>
                <a:cs typeface="+mj-cs"/>
              </a:rPr>
              <a:t>IPC</a:t>
            </a:r>
            <a:r>
              <a:rPr lang="zh-TW" altLang="en-US" sz="2800" b="1" dirty="0">
                <a:solidFill>
                  <a:schemeClr val="bg1"/>
                </a:solidFill>
                <a:latin typeface="微軟正黑體" panose="020B0604030504040204" pitchFamily="34" charset="-120"/>
                <a:ea typeface="微軟正黑體" panose="020B0604030504040204" pitchFamily="34" charset="-120"/>
                <a:cs typeface="+mj-cs"/>
              </a:rPr>
              <a:t>國際專利分類佔比</a:t>
            </a:r>
            <a:r>
              <a:rPr lang="en-US" altLang="zh-TW" sz="2800" b="1" dirty="0">
                <a:solidFill>
                  <a:schemeClr val="bg1"/>
                </a:solidFill>
                <a:latin typeface="微軟正黑體" panose="020B0604030504040204" pitchFamily="34" charset="-120"/>
                <a:ea typeface="微軟正黑體" panose="020B0604030504040204" pitchFamily="34" charset="-120"/>
                <a:cs typeface="+mj-cs"/>
              </a:rPr>
              <a:t>(</a:t>
            </a:r>
            <a:r>
              <a:rPr lang="zh-TW" altLang="en-US" sz="2800" b="1" dirty="0">
                <a:solidFill>
                  <a:schemeClr val="bg1"/>
                </a:solidFill>
                <a:latin typeface="微軟正黑體" panose="020B0604030504040204" pitchFamily="34" charset="-120"/>
                <a:ea typeface="微軟正黑體" panose="020B0604030504040204" pitchFamily="34" charset="-120"/>
                <a:cs typeface="+mj-cs"/>
              </a:rPr>
              <a:t>二</a:t>
            </a:r>
            <a:r>
              <a:rPr lang="en-US" altLang="zh-TW" sz="2800" b="1" dirty="0">
                <a:solidFill>
                  <a:schemeClr val="bg1"/>
                </a:solidFill>
                <a:latin typeface="微軟正黑體" panose="020B0604030504040204" pitchFamily="34" charset="-120"/>
                <a:ea typeface="微軟正黑體" panose="020B0604030504040204" pitchFamily="34" charset="-120"/>
                <a:cs typeface="+mj-cs"/>
              </a:rPr>
              <a:t>)</a:t>
            </a:r>
            <a:endParaRPr lang="zh-TW" altLang="en-US" sz="2800" b="1" dirty="0">
              <a:solidFill>
                <a:schemeClr val="bg1"/>
              </a:solidFill>
              <a:latin typeface="微軟正黑體" panose="020B0604030504040204" pitchFamily="34" charset="-120"/>
              <a:ea typeface="微軟正黑體" panose="020B0604030504040204" pitchFamily="34" charset="-120"/>
              <a:cs typeface="+mj-cs"/>
            </a:endParaRPr>
          </a:p>
        </p:txBody>
      </p:sp>
      <p:graphicFrame>
        <p:nvGraphicFramePr>
          <p:cNvPr id="14" name="表格 13"/>
          <p:cNvGraphicFramePr>
            <a:graphicFrameLocks noGrp="1"/>
          </p:cNvGraphicFramePr>
          <p:nvPr>
            <p:extLst>
              <p:ext uri="{D42A27DB-BD31-4B8C-83A1-F6EECF244321}">
                <p14:modId xmlns:p14="http://schemas.microsoft.com/office/powerpoint/2010/main" val="1734784592"/>
              </p:ext>
            </p:extLst>
          </p:nvPr>
        </p:nvGraphicFramePr>
        <p:xfrm>
          <a:off x="772220" y="5587205"/>
          <a:ext cx="8056760" cy="1023939"/>
        </p:xfrm>
        <a:graphic>
          <a:graphicData uri="http://schemas.openxmlformats.org/drawingml/2006/table">
            <a:tbl>
              <a:tblPr firstRow="1" bandRow="1">
                <a:tableStyleId>{8A107856-5554-42FB-B03E-39F5DBC370BA}</a:tableStyleId>
              </a:tblPr>
              <a:tblGrid>
                <a:gridCol w="1506664"/>
                <a:gridCol w="6550096"/>
              </a:tblGrid>
              <a:tr h="341313">
                <a:tc>
                  <a:txBody>
                    <a:bodyPr/>
                    <a:lstStyle/>
                    <a:p>
                      <a:r>
                        <a:rPr lang="en-US" sz="1600" kern="1200" baseline="0" dirty="0" smtClean="0">
                          <a:latin typeface="微軟正黑體" panose="020B0604030504040204" pitchFamily="34" charset="-120"/>
                          <a:ea typeface="微軟正黑體" panose="020B0604030504040204" pitchFamily="34" charset="-120"/>
                        </a:rPr>
                        <a:t>A61K 41</a:t>
                      </a:r>
                      <a:endParaRPr lang="zh-TW" altLang="en-US" sz="1600" b="1" baseline="0" dirty="0">
                        <a:latin typeface="微軟正黑體" panose="020B0604030504040204" pitchFamily="34" charset="-120"/>
                        <a:ea typeface="微軟正黑體" panose="020B0604030504040204" pitchFamily="34" charset="-120"/>
                        <a:cs typeface="Arial" pitchFamily="34" charset="0"/>
                      </a:endParaRPr>
                    </a:p>
                  </a:txBody>
                  <a:tcPr marL="91438" marR="91438" marT="45697" marB="45697"/>
                </a:tc>
                <a:tc>
                  <a:txBody>
                    <a:bodyPr/>
                    <a:lstStyle/>
                    <a:p>
                      <a:r>
                        <a:rPr lang="zh-TW" altLang="en-US" sz="1600" kern="1200" baseline="0" dirty="0" smtClean="0">
                          <a:latin typeface="微軟正黑體" panose="020B0604030504040204" pitchFamily="34" charset="-120"/>
                          <a:ea typeface="微軟正黑體" panose="020B0604030504040204" pitchFamily="34" charset="-120"/>
                        </a:rPr>
                        <a:t>用波能或粒子輻射處理材料之方法製得的醫藥配製品</a:t>
                      </a:r>
                      <a:endParaRPr lang="zh-TW" altLang="en-US" sz="1600" baseline="0" dirty="0">
                        <a:latin typeface="微軟正黑體" panose="020B0604030504040204" pitchFamily="34" charset="-120"/>
                        <a:ea typeface="微軟正黑體" panose="020B0604030504040204" pitchFamily="34" charset="-120"/>
                      </a:endParaRPr>
                    </a:p>
                  </a:txBody>
                  <a:tcPr marL="91438" marR="91438" marT="45697" marB="45697"/>
                </a:tc>
              </a:tr>
              <a:tr h="341313">
                <a:tc>
                  <a:txBody>
                    <a:bodyPr/>
                    <a:lstStyle/>
                    <a:p>
                      <a:r>
                        <a:rPr lang="en-US" sz="1600" b="1" kern="1200" baseline="0" dirty="0" smtClean="0">
                          <a:latin typeface="微軟正黑體" panose="020B0604030504040204" pitchFamily="34" charset="-120"/>
                          <a:ea typeface="微軟正黑體" panose="020B0604030504040204" pitchFamily="34" charset="-120"/>
                        </a:rPr>
                        <a:t>A61K 51</a:t>
                      </a:r>
                      <a:endParaRPr lang="zh-TW" altLang="en-US" sz="1600" b="1" baseline="0" dirty="0">
                        <a:latin typeface="微軟正黑體" panose="020B0604030504040204" pitchFamily="34" charset="-120"/>
                        <a:ea typeface="微軟正黑體" panose="020B0604030504040204" pitchFamily="34" charset="-120"/>
                        <a:cs typeface="Arial" pitchFamily="34" charset="0"/>
                      </a:endParaRPr>
                    </a:p>
                  </a:txBody>
                  <a:tcPr marL="91438" marR="91438" marT="45697" marB="45697"/>
                </a:tc>
                <a:tc>
                  <a:txBody>
                    <a:bodyPr/>
                    <a:lstStyle/>
                    <a:p>
                      <a:r>
                        <a:rPr lang="zh-TW" altLang="en-US" sz="1600" b="1" kern="1200" baseline="0" dirty="0" smtClean="0">
                          <a:latin typeface="微軟正黑體" panose="020B0604030504040204" pitchFamily="34" charset="-120"/>
                          <a:ea typeface="微軟正黑體" panose="020B0604030504040204" pitchFamily="34" charset="-120"/>
                        </a:rPr>
                        <a:t>用於治療或体內試驗用之含有放射活性物質的配製品</a:t>
                      </a:r>
                      <a:endParaRPr lang="zh-TW" altLang="en-US" sz="1600" b="1" baseline="0" dirty="0">
                        <a:latin typeface="微軟正黑體" panose="020B0604030504040204" pitchFamily="34" charset="-120"/>
                        <a:ea typeface="微軟正黑體" panose="020B0604030504040204" pitchFamily="34" charset="-120"/>
                      </a:endParaRPr>
                    </a:p>
                  </a:txBody>
                  <a:tcPr marL="91438" marR="91438" marT="45697" marB="45697"/>
                </a:tc>
              </a:tr>
              <a:tr h="341313">
                <a:tc>
                  <a:txBody>
                    <a:bodyPr/>
                    <a:lstStyle/>
                    <a:p>
                      <a:r>
                        <a:rPr lang="en-US" sz="1600" b="1" kern="1200" baseline="0" dirty="0" smtClean="0">
                          <a:latin typeface="微軟正黑體" panose="020B0604030504040204" pitchFamily="34" charset="-120"/>
                          <a:ea typeface="微軟正黑體" panose="020B0604030504040204" pitchFamily="34" charset="-120"/>
                        </a:rPr>
                        <a:t>A61M 36</a:t>
                      </a:r>
                      <a:endParaRPr lang="zh-TW" altLang="en-US" sz="1600" b="1" baseline="0" dirty="0">
                        <a:latin typeface="微軟正黑體" panose="020B0604030504040204" pitchFamily="34" charset="-120"/>
                        <a:ea typeface="微軟正黑體" panose="020B0604030504040204" pitchFamily="34" charset="-120"/>
                        <a:cs typeface="Arial" pitchFamily="34" charset="0"/>
                      </a:endParaRPr>
                    </a:p>
                  </a:txBody>
                  <a:tcPr marL="91438" marR="91438" marT="45697" marB="45697"/>
                </a:tc>
                <a:tc>
                  <a:txBody>
                    <a:bodyPr/>
                    <a:lstStyle/>
                    <a:p>
                      <a:r>
                        <a:rPr lang="zh-TW" altLang="en-US" sz="1600" b="1" kern="1200" baseline="0" dirty="0" smtClean="0">
                          <a:latin typeface="微軟正黑體" panose="020B0604030504040204" pitchFamily="34" charset="-120"/>
                          <a:ea typeface="微軟正黑體" panose="020B0604030504040204" pitchFamily="34" charset="-120"/>
                        </a:rPr>
                        <a:t>將放射性材料運用於人體者</a:t>
                      </a:r>
                      <a:endParaRPr lang="zh-TW" altLang="en-US" sz="1600" b="1" baseline="0" dirty="0">
                        <a:latin typeface="微軟正黑體" panose="020B0604030504040204" pitchFamily="34" charset="-120"/>
                        <a:ea typeface="微軟正黑體" panose="020B0604030504040204" pitchFamily="34" charset="-120"/>
                      </a:endParaRPr>
                    </a:p>
                  </a:txBody>
                  <a:tcPr marL="91438" marR="91438" marT="45697" marB="45697"/>
                </a:tc>
              </a:tr>
            </a:tbl>
          </a:graphicData>
        </a:graphic>
      </p:graphicFrame>
      <p:sp>
        <p:nvSpPr>
          <p:cNvPr id="15" name="向下箭號 14"/>
          <p:cNvSpPr/>
          <p:nvPr/>
        </p:nvSpPr>
        <p:spPr>
          <a:xfrm rot="16647418">
            <a:off x="4052004" y="2989793"/>
            <a:ext cx="434975" cy="862012"/>
          </a:xfrm>
          <a:prstGeom prst="downArrow">
            <a:avLst/>
          </a:prstGeom>
          <a:solidFill>
            <a:srgbClr val="0000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向下箭號 15"/>
          <p:cNvSpPr/>
          <p:nvPr/>
        </p:nvSpPr>
        <p:spPr>
          <a:xfrm rot="2028889">
            <a:off x="6221232" y="4519112"/>
            <a:ext cx="434975" cy="862013"/>
          </a:xfrm>
          <a:prstGeom prst="downArrow">
            <a:avLst/>
          </a:prstGeom>
          <a:solidFill>
            <a:srgbClr val="0000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50604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628650" y="112713"/>
            <a:ext cx="7886700" cy="1325562"/>
          </a:xfrm>
        </p:spPr>
        <p:txBody>
          <a:bodyPr/>
          <a:lstStyle/>
          <a:p>
            <a:pPr eaLnBrk="1" hangingPunct="1"/>
            <a:r>
              <a:rPr lang="zh-TW" altLang="en-US" sz="3200" b="1" dirty="0">
                <a:solidFill>
                  <a:schemeClr val="bg1"/>
                </a:solidFill>
                <a:latin typeface="微軟正黑體" panose="020B0604030504040204" pitchFamily="34" charset="-120"/>
                <a:ea typeface="微軟正黑體" panose="020B0604030504040204" pitchFamily="34" charset="-120"/>
              </a:rPr>
              <a:t>專利資料庫系統</a:t>
            </a:r>
          </a:p>
        </p:txBody>
      </p:sp>
      <p:sp>
        <p:nvSpPr>
          <p:cNvPr id="15363" name="投影片編號版面配置區 3"/>
          <p:cNvSpPr>
            <a:spLocks noGrp="1"/>
          </p:cNvSpPr>
          <p:nvPr>
            <p:ph type="sldNum" sz="quarter" idx="12"/>
          </p:nvPr>
        </p:nvSpPr>
        <p:spPr bwMode="auto">
          <a:xfrm>
            <a:off x="6675115" y="6495035"/>
            <a:ext cx="2057400" cy="365125"/>
          </a:xfrm>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270B4BB-0B58-4AD9-983B-0BD754C0258E}" type="slidenum">
              <a:rPr kumimoji="0" lang="zh-TW" altLang="en-US">
                <a:solidFill>
                  <a:srgbClr val="B5A788"/>
                </a:solidFill>
                <a:latin typeface="Calibri" panose="020F0502020204030204" pitchFamily="34" charset="0"/>
                <a:ea typeface="微軟正黑體" panose="020B0604030504040204" pitchFamily="34" charset="-120"/>
              </a:rPr>
              <a:pPr eaLnBrk="1" hangingPunct="1"/>
              <a:t>19</a:t>
            </a:fld>
            <a:endParaRPr kumimoji="0" lang="zh-TW" altLang="en-US">
              <a:solidFill>
                <a:srgbClr val="B5A788"/>
              </a:solidFill>
              <a:latin typeface="Calibri" panose="020F0502020204030204" pitchFamily="34" charset="0"/>
              <a:ea typeface="微軟正黑體" panose="020B0604030504040204" pitchFamily="34" charset="-120"/>
            </a:endParaRPr>
          </a:p>
        </p:txBody>
      </p:sp>
      <p:sp>
        <p:nvSpPr>
          <p:cNvPr id="17412" name="內容版面配置區 5"/>
          <p:cNvSpPr>
            <a:spLocks noGrp="1"/>
          </p:cNvSpPr>
          <p:nvPr>
            <p:ph idx="1"/>
          </p:nvPr>
        </p:nvSpPr>
        <p:spPr>
          <a:xfrm>
            <a:off x="285750" y="1669211"/>
            <a:ext cx="8572500" cy="4800600"/>
          </a:xfrm>
        </p:spPr>
        <p:txBody>
          <a:bodyPr/>
          <a:lstStyle/>
          <a:p>
            <a:r>
              <a:rPr lang="zh-TW" altLang="en-US" sz="2000" dirty="0" smtClean="0">
                <a:latin typeface="Arial" panose="020B0604020202020204" pitchFamily="34" charset="0"/>
                <a:ea typeface="標楷體" panose="03000509000000000000" pitchFamily="65" charset="-120"/>
              </a:rPr>
              <a:t>檢索分析專案使用國際最大專利資料庫商科睿唯安</a:t>
            </a:r>
            <a:r>
              <a:rPr lang="en-US" altLang="en-US" sz="2000" dirty="0" err="1" smtClean="0">
                <a:latin typeface="Arial" panose="020B0604020202020204" pitchFamily="34" charset="0"/>
                <a:ea typeface="標楷體" panose="03000509000000000000" pitchFamily="65" charset="-120"/>
              </a:rPr>
              <a:t>ClarivateAnalytics</a:t>
            </a:r>
            <a:r>
              <a:rPr lang="en-US" altLang="zh-TW" sz="2000" dirty="0" smtClean="0">
                <a:latin typeface="Arial" panose="020B0604020202020204" pitchFamily="34" charset="0"/>
                <a:ea typeface="標楷體" panose="03000509000000000000" pitchFamily="65" charset="-120"/>
              </a:rPr>
              <a:t>﹙</a:t>
            </a:r>
            <a:r>
              <a:rPr lang="zh-TW" altLang="en-US" sz="2000" dirty="0" smtClean="0">
                <a:latin typeface="Arial" panose="020B0604020202020204" pitchFamily="34" charset="0"/>
                <a:ea typeface="標楷體" panose="03000509000000000000" pitchFamily="65" charset="-120"/>
              </a:rPr>
              <a:t>原湯森路透智權與科學事業部</a:t>
            </a:r>
            <a:r>
              <a:rPr lang="en-US" altLang="zh-TW" sz="2000" dirty="0" smtClean="0">
                <a:latin typeface="Arial" panose="020B0604020202020204" pitchFamily="34" charset="0"/>
                <a:ea typeface="標楷體" panose="03000509000000000000" pitchFamily="65" charset="-120"/>
              </a:rPr>
              <a:t>﹚</a:t>
            </a:r>
            <a:r>
              <a:rPr lang="zh-TW" altLang="en-US" sz="2000" dirty="0" smtClean="0">
                <a:latin typeface="Arial" panose="020B0604020202020204" pitchFamily="34" charset="0"/>
                <a:ea typeface="標楷體" panose="03000509000000000000" pitchFamily="65" charset="-120"/>
              </a:rPr>
              <a:t>所開發之付費專利資料庫「</a:t>
            </a:r>
            <a:r>
              <a:rPr lang="en-US" altLang="en-US" sz="2000" dirty="0" err="1" smtClean="0">
                <a:latin typeface="Arial" panose="020B0604020202020204" pitchFamily="34" charset="0"/>
                <a:ea typeface="標楷體" panose="03000509000000000000" pitchFamily="65" charset="-120"/>
              </a:rPr>
              <a:t>DerwentInnovation</a:t>
            </a:r>
            <a:r>
              <a:rPr lang="zh-TW" altLang="en-US" sz="2000" dirty="0" smtClean="0">
                <a:latin typeface="Arial" panose="020B0604020202020204" pitchFamily="34" charset="0"/>
                <a:ea typeface="標楷體" panose="03000509000000000000" pitchFamily="65" charset="-120"/>
              </a:rPr>
              <a:t>」</a:t>
            </a:r>
            <a:r>
              <a:rPr lang="en-US" altLang="en-US" sz="2000" dirty="0" smtClean="0">
                <a:latin typeface="Arial" panose="020B0604020202020204" pitchFamily="34" charset="0"/>
                <a:ea typeface="標楷體" panose="03000509000000000000" pitchFamily="65" charset="-120"/>
              </a:rPr>
              <a:t>(</a:t>
            </a:r>
            <a:r>
              <a:rPr lang="zh-TW" altLang="en-US" sz="2000" dirty="0" smtClean="0">
                <a:latin typeface="Arial" panose="020B0604020202020204" pitchFamily="34" charset="0"/>
                <a:ea typeface="標楷體" panose="03000509000000000000" pitchFamily="65" charset="-120"/>
              </a:rPr>
              <a:t>原</a:t>
            </a:r>
            <a:r>
              <a:rPr lang="en-US" altLang="en-US" sz="2000" dirty="0" smtClean="0">
                <a:latin typeface="Arial" panose="020B0604020202020204" pitchFamily="34" charset="0"/>
                <a:ea typeface="標楷體" panose="03000509000000000000" pitchFamily="65" charset="-120"/>
              </a:rPr>
              <a:t>Thomson Innovation)</a:t>
            </a:r>
            <a:r>
              <a:rPr lang="zh-TW" altLang="en-US" sz="2000" dirty="0" smtClean="0">
                <a:latin typeface="Arial" panose="020B0604020202020204" pitchFamily="34" charset="0"/>
                <a:ea typeface="標楷體" panose="03000509000000000000" pitchFamily="65" charset="-120"/>
              </a:rPr>
              <a:t>付費專利資料庫。</a:t>
            </a:r>
          </a:p>
        </p:txBody>
      </p:sp>
      <p:pic>
        <p:nvPicPr>
          <p:cNvPr id="17413" name="Picture 2" descr="innov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3" y="2710435"/>
            <a:ext cx="3214687"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21" y="2602767"/>
            <a:ext cx="35004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040" y="3139060"/>
            <a:ext cx="30083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9290" y="4710685"/>
            <a:ext cx="30892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4790" y="3639123"/>
            <a:ext cx="26781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3103" y="4924998"/>
            <a:ext cx="3594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332656"/>
            <a:ext cx="9144000" cy="6525344"/>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任意多边形 14"/>
          <p:cNvSpPr/>
          <p:nvPr/>
        </p:nvSpPr>
        <p:spPr>
          <a:xfrm rot="5400000">
            <a:off x="-2364345" y="2697001"/>
            <a:ext cx="6525344" cy="1796654"/>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95C53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076" name="TextBox 44"/>
          <p:cNvSpPr txBox="1">
            <a:spLocks noChangeArrowheads="1"/>
          </p:cNvSpPr>
          <p:nvPr/>
        </p:nvSpPr>
        <p:spPr bwMode="auto">
          <a:xfrm rot="5400000">
            <a:off x="18455" y="3198168"/>
            <a:ext cx="19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dirty="0">
                <a:solidFill>
                  <a:schemeClr val="bg1"/>
                </a:solidFill>
              </a:rPr>
              <a:t>CONTENTE</a:t>
            </a:r>
          </a:p>
        </p:txBody>
      </p:sp>
      <p:sp>
        <p:nvSpPr>
          <p:cNvPr id="3077" name="矩形 6"/>
          <p:cNvSpPr>
            <a:spLocks noChangeArrowheads="1"/>
          </p:cNvSpPr>
          <p:nvPr/>
        </p:nvSpPr>
        <p:spPr bwMode="auto">
          <a:xfrm>
            <a:off x="4071300" y="2356029"/>
            <a:ext cx="3096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sz="32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智慧財產權簡介</a:t>
            </a:r>
            <a:endParaRPr lang="zh-CN" altLang="en-US" sz="32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079" name="矩形 8"/>
          <p:cNvSpPr>
            <a:spLocks noChangeArrowheads="1"/>
          </p:cNvSpPr>
          <p:nvPr/>
        </p:nvSpPr>
        <p:spPr bwMode="auto">
          <a:xfrm>
            <a:off x="4093296" y="3132816"/>
            <a:ext cx="3499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dirty="0" smtClean="0">
                <a:solidFill>
                  <a:schemeClr val="bg1"/>
                </a:solidFill>
                <a:latin typeface="微軟正黑體" panose="020B0604030504040204" pitchFamily="34" charset="-120"/>
                <a:ea typeface="微軟正黑體" panose="020B0604030504040204" pitchFamily="34" charset="-120"/>
              </a:rPr>
              <a:t>醫療領域智</a:t>
            </a:r>
            <a:r>
              <a:rPr lang="zh-TW" altLang="en-US" dirty="0">
                <a:solidFill>
                  <a:schemeClr val="bg1"/>
                </a:solidFill>
                <a:latin typeface="微軟正黑體" panose="020B0604030504040204" pitchFamily="34" charset="-120"/>
                <a:ea typeface="微軟正黑體" panose="020B0604030504040204" pitchFamily="34" charset="-120"/>
              </a:rPr>
              <a:t>權特性</a:t>
            </a:r>
            <a:endParaRPr lang="zh-CN" altLang="en-US" dirty="0">
              <a:solidFill>
                <a:schemeClr val="bg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3217123" y="3040623"/>
            <a:ext cx="741049" cy="664232"/>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02</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 xmlns:a16="http://schemas.microsoft.com/office/drawing/2014/main" id="{9C5649D8-F668-40AB-BD96-288765A4681E}"/>
              </a:ext>
            </a:extLst>
          </p:cNvPr>
          <p:cNvSpPr/>
          <p:nvPr/>
        </p:nvSpPr>
        <p:spPr>
          <a:xfrm>
            <a:off x="3211170" y="2322773"/>
            <a:ext cx="741048" cy="664232"/>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01</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16" name="矩形 10">
            <a:extLst>
              <a:ext uri="{FF2B5EF4-FFF2-40B4-BE49-F238E27FC236}">
                <a16:creationId xmlns="" xmlns:a16="http://schemas.microsoft.com/office/drawing/2014/main" id="{8FD92D08-135F-4107-9935-B61DCC0C3EC8}"/>
              </a:ext>
            </a:extLst>
          </p:cNvPr>
          <p:cNvSpPr>
            <a:spLocks noChangeArrowheads="1"/>
          </p:cNvSpPr>
          <p:nvPr/>
        </p:nvSpPr>
        <p:spPr bwMode="auto">
          <a:xfrm>
            <a:off x="4107184" y="3885665"/>
            <a:ext cx="3890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dirty="0" smtClean="0">
                <a:solidFill>
                  <a:schemeClr val="bg1"/>
                </a:solidFill>
                <a:latin typeface="微軟正黑體" panose="020B0604030504040204" pitchFamily="34" charset="-120"/>
                <a:ea typeface="微軟正黑體" panose="020B0604030504040204" pitchFamily="34" charset="-120"/>
              </a:rPr>
              <a:t>優質專利設計</a:t>
            </a:r>
            <a:endParaRPr lang="en-US" altLang="zh-TW" dirty="0" smtClean="0">
              <a:solidFill>
                <a:schemeClr val="bg1"/>
              </a:solidFill>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 xmlns:a16="http://schemas.microsoft.com/office/drawing/2014/main" id="{30618D85-0CF2-4B06-B375-CFFD0D5ACBFF}"/>
              </a:ext>
            </a:extLst>
          </p:cNvPr>
          <p:cNvSpPr/>
          <p:nvPr/>
        </p:nvSpPr>
        <p:spPr>
          <a:xfrm>
            <a:off x="3211168" y="3771565"/>
            <a:ext cx="741049" cy="717850"/>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03</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14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barn(inVertical)">
                                      <p:cBhvr>
                                        <p:cTn id="7" dur="500"/>
                                        <p:tgtEl>
                                          <p:spTgt spid="30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92620356"/>
              </p:ext>
            </p:extLst>
          </p:nvPr>
        </p:nvGraphicFramePr>
        <p:xfrm>
          <a:off x="1331640" y="1628800"/>
          <a:ext cx="6215062" cy="828675"/>
        </p:xfrm>
        <a:graphic>
          <a:graphicData uri="http://schemas.openxmlformats.org/drawingml/2006/table">
            <a:tbl>
              <a:tblPr firstRow="1" bandRow="1">
                <a:tableStyleId>{16D9F66E-5EB9-4882-86FB-DCBF35E3C3E4}</a:tableStyleId>
              </a:tblPr>
              <a:tblGrid>
                <a:gridCol w="2040005"/>
                <a:gridCol w="4175057"/>
              </a:tblGrid>
              <a:tr h="457551">
                <a:tc>
                  <a:txBody>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Arial" pitchFamily="34" charset="0"/>
                          <a:ea typeface="標楷體" pitchFamily="65" charset="-120"/>
                          <a:cs typeface="Arial" pitchFamily="34" charset="0"/>
                        </a:rPr>
                        <a:t>資料庫種類</a:t>
                      </a:r>
                      <a:endParaRPr kumimoji="0" lang="zh-TW" altLang="en-US" sz="2400" b="0" i="0" u="none" strike="noStrike" cap="none" normalizeH="0" baseline="0" dirty="0" smtClean="0">
                        <a:ln>
                          <a:noFill/>
                        </a:ln>
                        <a:solidFill>
                          <a:schemeClr val="tx1"/>
                        </a:solidFill>
                        <a:effectLst/>
                        <a:latin typeface="新細明體" pitchFamily="18" charset="-120"/>
                        <a:ea typeface="標楷體" pitchFamily="65" charset="-120"/>
                        <a:cs typeface="Arial" pitchFamily="34" charset="0"/>
                      </a:endParaRPr>
                    </a:p>
                  </a:txBody>
                  <a:tcPr marL="91439" marR="91439" marT="45755" marB="4575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2400" b="0" i="0" u="none" strike="noStrike" cap="none" normalizeH="0" baseline="0" dirty="0" smtClean="0">
                          <a:ln>
                            <a:noFill/>
                          </a:ln>
                          <a:solidFill>
                            <a:srgbClr val="000000"/>
                          </a:solidFill>
                          <a:effectLst/>
                          <a:latin typeface="Arial" pitchFamily="34" charset="0"/>
                          <a:ea typeface="標楷體" pitchFamily="65" charset="-120"/>
                          <a:cs typeface="Arial" pitchFamily="34" charset="0"/>
                        </a:rPr>
                        <a:t>本案使用資料庫</a:t>
                      </a:r>
                      <a:endParaRPr kumimoji="0" lang="zh-TW" altLang="en-US" sz="2400" b="0" i="0" u="none" strike="noStrike" cap="none" normalizeH="0" baseline="0" dirty="0" smtClean="0">
                        <a:ln>
                          <a:noFill/>
                        </a:ln>
                        <a:solidFill>
                          <a:schemeClr val="tx1"/>
                        </a:solidFill>
                        <a:effectLst/>
                        <a:latin typeface="新細明體" pitchFamily="18" charset="-120"/>
                        <a:ea typeface="標楷體" pitchFamily="65" charset="-120"/>
                        <a:cs typeface="Arial" pitchFamily="34" charset="0"/>
                      </a:endParaRPr>
                    </a:p>
                  </a:txBody>
                  <a:tcPr marL="91439" marR="91439" marT="45755" marB="45755"/>
                </a:tc>
              </a:tr>
              <a:tr h="371124">
                <a:tc>
                  <a:txBody>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Arial" pitchFamily="34" charset="0"/>
                          <a:ea typeface="標楷體" pitchFamily="65" charset="-120"/>
                          <a:cs typeface="新細明體" pitchFamily="18" charset="-120"/>
                        </a:rPr>
                        <a:t>USPTO (</a:t>
                      </a:r>
                      <a:r>
                        <a:rPr kumimoji="0" lang="zh-TW" altLang="en-US" sz="2400" b="0" i="0" u="none" strike="noStrike" cap="none" normalizeH="0" baseline="0" dirty="0" smtClean="0">
                          <a:ln>
                            <a:noFill/>
                          </a:ln>
                          <a:solidFill>
                            <a:srgbClr val="000000"/>
                          </a:solidFill>
                          <a:effectLst/>
                          <a:latin typeface="Arial" pitchFamily="34" charset="0"/>
                          <a:ea typeface="標楷體" pitchFamily="65" charset="-120"/>
                          <a:cs typeface="Arial" pitchFamily="34" charset="0"/>
                        </a:rPr>
                        <a:t>美國</a:t>
                      </a:r>
                      <a:r>
                        <a:rPr kumimoji="0" lang="en-US" altLang="zh-TW" sz="2400" b="0" i="0" u="none" strike="noStrike" cap="none" normalizeH="0" baseline="0" dirty="0" smtClean="0">
                          <a:ln>
                            <a:noFill/>
                          </a:ln>
                          <a:solidFill>
                            <a:srgbClr val="000000"/>
                          </a:solidFill>
                          <a:effectLst/>
                          <a:latin typeface="Arial" pitchFamily="34" charset="0"/>
                          <a:ea typeface="標楷體" pitchFamily="65" charset="-120"/>
                          <a:cs typeface="新細明體" pitchFamily="18" charset="-120"/>
                        </a:rPr>
                        <a:t>)</a:t>
                      </a:r>
                      <a:endParaRPr kumimoji="0" lang="zh-TW" altLang="zh-TW" sz="2400" b="0" i="0" u="none" strike="noStrike" cap="none" normalizeH="0" baseline="0" dirty="0" smtClean="0">
                        <a:ln>
                          <a:noFill/>
                        </a:ln>
                        <a:solidFill>
                          <a:schemeClr val="tx1"/>
                        </a:solidFill>
                        <a:effectLst/>
                        <a:latin typeface="新細明體" pitchFamily="18" charset="-120"/>
                        <a:ea typeface="新細明體" pitchFamily="18" charset="-120"/>
                      </a:endParaRPr>
                    </a:p>
                  </a:txBody>
                  <a:tcPr marL="91439" marR="91439" marT="45755" marB="45755"/>
                </a:tc>
                <a:tc>
                  <a:txBody>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標楷體" pitchFamily="65" charset="-120"/>
                          <a:cs typeface="新細明體" pitchFamily="18" charset="-120"/>
                        </a:rPr>
                        <a:t>Applications(</a:t>
                      </a:r>
                      <a:r>
                        <a:rPr kumimoji="0" lang="zh-TW" altLang="en-US" sz="2400" b="1" i="0" u="none" strike="noStrike" cap="none" normalizeH="0" baseline="0" dirty="0" smtClean="0">
                          <a:ln>
                            <a:noFill/>
                          </a:ln>
                          <a:solidFill>
                            <a:srgbClr val="000000"/>
                          </a:solidFill>
                          <a:effectLst/>
                          <a:latin typeface="Arial" pitchFamily="34" charset="0"/>
                          <a:ea typeface="標楷體" pitchFamily="65" charset="-120"/>
                          <a:cs typeface="Arial" pitchFamily="34" charset="0"/>
                        </a:rPr>
                        <a:t>早期公開</a:t>
                      </a:r>
                      <a:r>
                        <a:rPr kumimoji="0" lang="en-US" altLang="zh-TW" sz="2400" b="1" i="0" u="none" strike="noStrike" cap="none" normalizeH="0" baseline="0" dirty="0" smtClean="0">
                          <a:ln>
                            <a:noFill/>
                          </a:ln>
                          <a:solidFill>
                            <a:srgbClr val="000000"/>
                          </a:solidFill>
                          <a:effectLst/>
                          <a:latin typeface="Arial" pitchFamily="34" charset="0"/>
                          <a:ea typeface="標楷體" pitchFamily="65" charset="-120"/>
                          <a:cs typeface="新細明體" pitchFamily="18" charset="-120"/>
                        </a:rPr>
                        <a:t>)</a:t>
                      </a:r>
                      <a:endParaRPr kumimoji="0" lang="zh-TW" altLang="zh-TW" sz="2400" b="0" i="0" u="none" strike="noStrike" cap="none" normalizeH="0" baseline="0" dirty="0" smtClean="0">
                        <a:ln>
                          <a:noFill/>
                        </a:ln>
                        <a:solidFill>
                          <a:schemeClr val="tx1"/>
                        </a:solidFill>
                        <a:effectLst/>
                        <a:latin typeface="新細明體" pitchFamily="18" charset="-120"/>
                        <a:ea typeface="新細明體" pitchFamily="18" charset="-120"/>
                      </a:endParaRPr>
                    </a:p>
                  </a:txBody>
                  <a:tcPr marL="91439" marR="91439" marT="45755" marB="45755"/>
                </a:tc>
              </a:tr>
            </a:tbl>
          </a:graphicData>
        </a:graphic>
      </p:graphicFrame>
      <p:sp>
        <p:nvSpPr>
          <p:cNvPr id="4" name="標題 1"/>
          <p:cNvSpPr txBox="1">
            <a:spLocks/>
          </p:cNvSpPr>
          <p:nvPr/>
        </p:nvSpPr>
        <p:spPr>
          <a:xfrm>
            <a:off x="467544" y="760138"/>
            <a:ext cx="7499350" cy="1143000"/>
          </a:xfrm>
          <a:prstGeom prst="rect">
            <a:avLst/>
          </a:prstGeom>
        </p:spPr>
        <p:txBody>
          <a:bodyPr/>
          <a:lstStyle/>
          <a:p>
            <a:pPr defTabSz="685800" fontAlgn="auto">
              <a:lnSpc>
                <a:spcPct val="90000"/>
              </a:lnSpc>
              <a:spcAft>
                <a:spcPts val="0"/>
              </a:spcAft>
              <a:defRPr/>
            </a:pPr>
            <a:r>
              <a:rPr lang="zh-TW" altLang="en-US" sz="3200" b="1" dirty="0">
                <a:solidFill>
                  <a:schemeClr val="bg1"/>
                </a:solidFill>
                <a:latin typeface="微軟正黑體" panose="020B0604030504040204" pitchFamily="34" charset="-120"/>
                <a:ea typeface="微軟正黑體" panose="020B0604030504040204" pitchFamily="34" charset="-120"/>
                <a:cs typeface="+mj-cs"/>
              </a:rPr>
              <a:t>檢索之專利資料庫</a:t>
            </a:r>
          </a:p>
        </p:txBody>
      </p:sp>
      <p:sp>
        <p:nvSpPr>
          <p:cNvPr id="18446" name="內容版面配置區 5"/>
          <p:cNvSpPr txBox="1">
            <a:spLocks/>
          </p:cNvSpPr>
          <p:nvPr/>
        </p:nvSpPr>
        <p:spPr bwMode="auto">
          <a:xfrm>
            <a:off x="827584" y="2348880"/>
            <a:ext cx="74993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defTabSz="68580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defTabSz="6858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defTabSz="6858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defTabSz="6858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90000"/>
              </a:lnSpc>
              <a:spcBef>
                <a:spcPts val="750"/>
              </a:spcBef>
              <a:buFont typeface="Arial" panose="020B0604020202020204" pitchFamily="34" charset="0"/>
              <a:buChar char="•"/>
            </a:pPr>
            <a:endParaRPr kumimoji="0" lang="en-US" altLang="zh-TW" sz="2400" dirty="0">
              <a:latin typeface="Calibri" panose="020F0502020204030204" pitchFamily="34" charset="0"/>
            </a:endParaRPr>
          </a:p>
          <a:p>
            <a:pPr>
              <a:lnSpc>
                <a:spcPct val="90000"/>
              </a:lnSpc>
              <a:spcBef>
                <a:spcPts val="750"/>
              </a:spcBef>
              <a:buFont typeface="Arial" panose="020B0604020202020204" pitchFamily="34" charset="0"/>
              <a:buChar char="•"/>
            </a:pPr>
            <a:r>
              <a:rPr kumimoji="0" lang="zh-TW" altLang="en-US" sz="2400" dirty="0">
                <a:ea typeface="標楷體" panose="03000509000000000000" pitchFamily="65" charset="-120"/>
              </a:rPr>
              <a:t>早期公開制度，係指自專利案申請後， </a:t>
            </a:r>
            <a:r>
              <a:rPr kumimoji="0" lang="en-US" altLang="zh-TW" sz="2400" dirty="0">
                <a:ea typeface="標楷體" panose="03000509000000000000" pitchFamily="65" charset="-120"/>
              </a:rPr>
              <a:t>18</a:t>
            </a:r>
            <a:r>
              <a:rPr kumimoji="0" lang="zh-TW" altLang="en-US" sz="2400" dirty="0">
                <a:ea typeface="標楷體" panose="03000509000000000000" pitchFamily="65" charset="-120"/>
              </a:rPr>
              <a:t>個月時</a:t>
            </a:r>
            <a:r>
              <a:rPr kumimoji="0" lang="en-US" altLang="zh-TW" sz="2400" dirty="0">
                <a:ea typeface="標楷體" panose="03000509000000000000" pitchFamily="65" charset="-120"/>
              </a:rPr>
              <a:t>『</a:t>
            </a:r>
            <a:r>
              <a:rPr kumimoji="0" lang="zh-TW" altLang="en-US" sz="2400" dirty="0">
                <a:ea typeface="標楷體" panose="03000509000000000000" pitchFamily="65" charset="-120"/>
              </a:rPr>
              <a:t>未經獲准</a:t>
            </a:r>
            <a:r>
              <a:rPr kumimoji="0" lang="en-US" altLang="zh-TW" sz="2400" dirty="0">
                <a:ea typeface="標楷體" panose="03000509000000000000" pitchFamily="65" charset="-120"/>
              </a:rPr>
              <a:t>』</a:t>
            </a:r>
            <a:r>
              <a:rPr kumimoji="0" lang="zh-TW" altLang="en-US" sz="2400" dirty="0">
                <a:ea typeface="標楷體" panose="03000509000000000000" pitchFamily="65" charset="-120"/>
              </a:rPr>
              <a:t>，專利專責機關會逕自公開期申請內容。美國專利局自</a:t>
            </a:r>
            <a:r>
              <a:rPr kumimoji="0" lang="en-US" altLang="zh-TW" sz="2400" dirty="0">
                <a:ea typeface="標楷體" panose="03000509000000000000" pitchFamily="65" charset="-120"/>
              </a:rPr>
              <a:t>2000</a:t>
            </a:r>
            <a:r>
              <a:rPr kumimoji="0" lang="zh-TW" altLang="en-US" sz="2400" dirty="0">
                <a:ea typeface="標楷體" panose="03000509000000000000" pitchFamily="65" charset="-120"/>
              </a:rPr>
              <a:t>年</a:t>
            </a:r>
            <a:r>
              <a:rPr kumimoji="0" lang="en-US" altLang="zh-TW" sz="2400" dirty="0">
                <a:ea typeface="標楷體" panose="03000509000000000000" pitchFamily="65" charset="-120"/>
              </a:rPr>
              <a:t>11</a:t>
            </a:r>
            <a:r>
              <a:rPr kumimoji="0" lang="zh-TW" altLang="en-US" sz="2400" dirty="0">
                <a:ea typeface="標楷體" panose="03000509000000000000" pitchFamily="65" charset="-120"/>
              </a:rPr>
              <a:t>月</a:t>
            </a:r>
            <a:r>
              <a:rPr kumimoji="0" lang="en-US" altLang="zh-TW" sz="2400" dirty="0">
                <a:ea typeface="標楷體" panose="03000509000000000000" pitchFamily="65" charset="-120"/>
              </a:rPr>
              <a:t>29</a:t>
            </a:r>
            <a:r>
              <a:rPr kumimoji="0" lang="zh-TW" altLang="en-US" sz="2400" dirty="0">
                <a:ea typeface="標楷體" panose="03000509000000000000" pitchFamily="65" charset="-120"/>
              </a:rPr>
              <a:t>日開始實施早期公開制度：凡在</a:t>
            </a:r>
            <a:r>
              <a:rPr kumimoji="0" lang="en-US" altLang="zh-TW" sz="2400" dirty="0">
                <a:ea typeface="標楷體" panose="03000509000000000000" pitchFamily="65" charset="-120"/>
              </a:rPr>
              <a:t>2000</a:t>
            </a:r>
            <a:r>
              <a:rPr kumimoji="0" lang="zh-TW" altLang="en-US" sz="2400" dirty="0">
                <a:ea typeface="標楷體" panose="03000509000000000000" pitchFamily="65" charset="-120"/>
              </a:rPr>
              <a:t>年</a:t>
            </a:r>
            <a:r>
              <a:rPr kumimoji="0" lang="en-US" altLang="zh-TW" sz="2400" dirty="0">
                <a:ea typeface="標楷體" panose="03000509000000000000" pitchFamily="65" charset="-120"/>
              </a:rPr>
              <a:t>11</a:t>
            </a:r>
            <a:r>
              <a:rPr kumimoji="0" lang="zh-TW" altLang="en-US" sz="2400" dirty="0">
                <a:ea typeface="標楷體" panose="03000509000000000000" pitchFamily="65" charset="-120"/>
              </a:rPr>
              <a:t>月</a:t>
            </a:r>
            <a:r>
              <a:rPr kumimoji="0" lang="en-US" altLang="zh-TW" sz="2400" dirty="0">
                <a:ea typeface="標楷體" panose="03000509000000000000" pitchFamily="65" charset="-120"/>
              </a:rPr>
              <a:t>29</a:t>
            </a:r>
            <a:r>
              <a:rPr kumimoji="0" lang="zh-TW" altLang="en-US" sz="2400" dirty="0">
                <a:ea typeface="標楷體" panose="03000509000000000000" pitchFamily="65" charset="-120"/>
              </a:rPr>
              <a:t>日之後提出申請之申請案，即適用早期公開制度，自該申請日或優先權日之</a:t>
            </a:r>
            <a:r>
              <a:rPr kumimoji="0" lang="en-US" altLang="zh-TW" sz="2400" dirty="0">
                <a:ea typeface="標楷體" panose="03000509000000000000" pitchFamily="65" charset="-120"/>
              </a:rPr>
              <a:t>18</a:t>
            </a:r>
            <a:r>
              <a:rPr kumimoji="0" lang="zh-TW" altLang="en-US" sz="2400" dirty="0">
                <a:ea typeface="標楷體" panose="03000509000000000000" pitchFamily="65" charset="-120"/>
              </a:rPr>
              <a:t>個月將被公開。</a:t>
            </a:r>
          </a:p>
        </p:txBody>
      </p:sp>
      <p:graphicFrame>
        <p:nvGraphicFramePr>
          <p:cNvPr id="5" name="表格 4"/>
          <p:cNvGraphicFramePr>
            <a:graphicFrameLocks noGrp="1"/>
          </p:cNvGraphicFramePr>
          <p:nvPr>
            <p:extLst>
              <p:ext uri="{D42A27DB-BD31-4B8C-83A1-F6EECF244321}">
                <p14:modId xmlns:p14="http://schemas.microsoft.com/office/powerpoint/2010/main" val="2171570890"/>
              </p:ext>
            </p:extLst>
          </p:nvPr>
        </p:nvGraphicFramePr>
        <p:xfrm>
          <a:off x="345008" y="5085184"/>
          <a:ext cx="8188325" cy="1279524"/>
        </p:xfrm>
        <a:graphic>
          <a:graphicData uri="http://schemas.openxmlformats.org/drawingml/2006/table">
            <a:tbl>
              <a:tblPr firstRow="1" bandRow="1">
                <a:tableStyleId>{8A107856-5554-42FB-B03E-39F5DBC370BA}</a:tableStyleId>
              </a:tblPr>
              <a:tblGrid>
                <a:gridCol w="1531267"/>
                <a:gridCol w="6657058"/>
              </a:tblGrid>
              <a:tr h="426508">
                <a:tc>
                  <a:txBody>
                    <a:bodyPr/>
                    <a:lstStyle/>
                    <a:p>
                      <a:r>
                        <a:rPr lang="en-US" sz="2000" kern="1200" baseline="0" dirty="0" smtClean="0">
                          <a:latin typeface="微軟正黑體" panose="020B0604030504040204" pitchFamily="34" charset="-120"/>
                          <a:ea typeface="微軟正黑體" panose="020B0604030504040204" pitchFamily="34" charset="-120"/>
                        </a:rPr>
                        <a:t>A61K 41</a:t>
                      </a:r>
                      <a:endParaRPr lang="zh-TW" altLang="en-US" sz="2000" b="1" baseline="0" dirty="0">
                        <a:latin typeface="微軟正黑體" panose="020B0604030504040204" pitchFamily="34" charset="-120"/>
                        <a:ea typeface="微軟正黑體" panose="020B0604030504040204" pitchFamily="34" charset="-120"/>
                        <a:cs typeface="Arial" pitchFamily="34" charset="0"/>
                      </a:endParaRPr>
                    </a:p>
                  </a:txBody>
                  <a:tcPr marL="91438" marR="91438" marT="45697" marB="45697"/>
                </a:tc>
                <a:tc>
                  <a:txBody>
                    <a:bodyPr/>
                    <a:lstStyle/>
                    <a:p>
                      <a:r>
                        <a:rPr lang="zh-TW" altLang="en-US" sz="2000" kern="1200" baseline="0" dirty="0" smtClean="0">
                          <a:latin typeface="微軟正黑體" panose="020B0604030504040204" pitchFamily="34" charset="-120"/>
                          <a:ea typeface="微軟正黑體" panose="020B0604030504040204" pitchFamily="34" charset="-120"/>
                        </a:rPr>
                        <a:t>用波能或粒子輻射處理材料之方法製得的醫藥配製品</a:t>
                      </a:r>
                      <a:endParaRPr lang="zh-TW" altLang="en-US" sz="2000" baseline="0" dirty="0">
                        <a:latin typeface="微軟正黑體" panose="020B0604030504040204" pitchFamily="34" charset="-120"/>
                        <a:ea typeface="微軟正黑體" panose="020B0604030504040204" pitchFamily="34" charset="-120"/>
                      </a:endParaRPr>
                    </a:p>
                  </a:txBody>
                  <a:tcPr marL="91438" marR="91438" marT="45697" marB="45697"/>
                </a:tc>
              </a:tr>
              <a:tr h="426508">
                <a:tc>
                  <a:txBody>
                    <a:bodyPr/>
                    <a:lstStyle/>
                    <a:p>
                      <a:r>
                        <a:rPr lang="en-US" sz="2000" b="1" kern="1200" baseline="0" dirty="0" smtClean="0">
                          <a:latin typeface="微軟正黑體" panose="020B0604030504040204" pitchFamily="34" charset="-120"/>
                          <a:ea typeface="微軟正黑體" panose="020B0604030504040204" pitchFamily="34" charset="-120"/>
                        </a:rPr>
                        <a:t>A61K 51</a:t>
                      </a:r>
                      <a:endParaRPr lang="zh-TW" altLang="en-US" sz="2000" b="1" baseline="0" dirty="0">
                        <a:latin typeface="微軟正黑體" panose="020B0604030504040204" pitchFamily="34" charset="-120"/>
                        <a:ea typeface="微軟正黑體" panose="020B0604030504040204" pitchFamily="34" charset="-120"/>
                        <a:cs typeface="Arial" pitchFamily="34" charset="0"/>
                      </a:endParaRPr>
                    </a:p>
                  </a:txBody>
                  <a:tcPr marL="91438" marR="91438" marT="45697" marB="45697"/>
                </a:tc>
                <a:tc>
                  <a:txBody>
                    <a:bodyPr/>
                    <a:lstStyle/>
                    <a:p>
                      <a:r>
                        <a:rPr lang="zh-TW" altLang="en-US" sz="2000" b="1" kern="1200" baseline="0" dirty="0" smtClean="0">
                          <a:latin typeface="微軟正黑體" panose="020B0604030504040204" pitchFamily="34" charset="-120"/>
                          <a:ea typeface="微軟正黑體" panose="020B0604030504040204" pitchFamily="34" charset="-120"/>
                        </a:rPr>
                        <a:t>用於治療或体內試驗用之含有放射活性物質的配製品</a:t>
                      </a:r>
                      <a:endParaRPr lang="zh-TW" altLang="en-US" sz="2000" b="1" baseline="0" dirty="0">
                        <a:latin typeface="微軟正黑體" panose="020B0604030504040204" pitchFamily="34" charset="-120"/>
                        <a:ea typeface="微軟正黑體" panose="020B0604030504040204" pitchFamily="34" charset="-120"/>
                      </a:endParaRPr>
                    </a:p>
                  </a:txBody>
                  <a:tcPr marL="91438" marR="91438" marT="45697" marB="45697"/>
                </a:tc>
              </a:tr>
              <a:tr h="426508">
                <a:tc>
                  <a:txBody>
                    <a:bodyPr/>
                    <a:lstStyle/>
                    <a:p>
                      <a:r>
                        <a:rPr lang="en-US" sz="2000" b="1" kern="1200" baseline="0" dirty="0" smtClean="0">
                          <a:latin typeface="微軟正黑體" panose="020B0604030504040204" pitchFamily="34" charset="-120"/>
                          <a:ea typeface="微軟正黑體" panose="020B0604030504040204" pitchFamily="34" charset="-120"/>
                        </a:rPr>
                        <a:t>A61M 36</a:t>
                      </a:r>
                      <a:endParaRPr lang="zh-TW" altLang="en-US" sz="2000" b="1" baseline="0" dirty="0">
                        <a:latin typeface="微軟正黑體" panose="020B0604030504040204" pitchFamily="34" charset="-120"/>
                        <a:ea typeface="微軟正黑體" panose="020B0604030504040204" pitchFamily="34" charset="-120"/>
                        <a:cs typeface="Arial" pitchFamily="34" charset="0"/>
                      </a:endParaRPr>
                    </a:p>
                  </a:txBody>
                  <a:tcPr marL="91438" marR="91438" marT="45697" marB="45697"/>
                </a:tc>
                <a:tc>
                  <a:txBody>
                    <a:bodyPr/>
                    <a:lstStyle/>
                    <a:p>
                      <a:r>
                        <a:rPr lang="zh-TW" altLang="en-US" sz="2000" b="1" kern="1200" baseline="0" dirty="0" smtClean="0">
                          <a:latin typeface="微軟正黑體" panose="020B0604030504040204" pitchFamily="34" charset="-120"/>
                          <a:ea typeface="微軟正黑體" panose="020B0604030504040204" pitchFamily="34" charset="-120"/>
                        </a:rPr>
                        <a:t>將放射性材料運用於人體者</a:t>
                      </a:r>
                      <a:endParaRPr lang="zh-TW" altLang="en-US" sz="2000" b="1" baseline="0" dirty="0">
                        <a:latin typeface="微軟正黑體" panose="020B0604030504040204" pitchFamily="34" charset="-120"/>
                        <a:ea typeface="微軟正黑體" panose="020B0604030504040204" pitchFamily="34" charset="-120"/>
                      </a:endParaRPr>
                    </a:p>
                  </a:txBody>
                  <a:tcPr marL="91438" marR="91438" marT="45697" marB="45697"/>
                </a:tc>
              </a:tr>
            </a:tbl>
          </a:graphicData>
        </a:graphic>
      </p:graphicFrame>
    </p:spTree>
    <p:extLst>
      <p:ext uri="{BB962C8B-B14F-4D97-AF65-F5344CB8AC3E}">
        <p14:creationId xmlns:p14="http://schemas.microsoft.com/office/powerpoint/2010/main" val="3060210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13"/>
          <p:cNvGrpSpPr>
            <a:grpSpLocks/>
          </p:cNvGrpSpPr>
          <p:nvPr/>
        </p:nvGrpSpPr>
        <p:grpSpPr bwMode="auto">
          <a:xfrm>
            <a:off x="711717" y="1908882"/>
            <a:ext cx="8069326" cy="4869160"/>
            <a:chOff x="76747" y="841621"/>
            <a:chExt cx="9240539" cy="5585079"/>
          </a:xfrm>
        </p:grpSpPr>
        <p:pic>
          <p:nvPicPr>
            <p:cNvPr id="20484" name="Picture 2" descr="http://charting.derwentinnovation.com/?@_CPRYM_zVYS_yMvl"/>
            <p:cNvPicPr>
              <a:picLocks noChangeAspect="1" noChangeArrowheads="1"/>
            </p:cNvPicPr>
            <p:nvPr/>
          </p:nvPicPr>
          <p:blipFill>
            <a:blip r:embed="rId2">
              <a:extLst>
                <a:ext uri="{28A0092B-C50C-407E-A947-70E740481C1C}">
                  <a14:useLocalDpi xmlns:a14="http://schemas.microsoft.com/office/drawing/2010/main" val="0"/>
                </a:ext>
              </a:extLst>
            </a:blip>
            <a:srcRect l="362" r="10608"/>
            <a:stretch>
              <a:fillRect/>
            </a:stretch>
          </p:blipFill>
          <p:spPr bwMode="auto">
            <a:xfrm>
              <a:off x="76747" y="841621"/>
              <a:ext cx="9061944" cy="558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矩形 2"/>
            <p:cNvSpPr>
              <a:spLocks noChangeArrowheads="1"/>
            </p:cNvSpPr>
            <p:nvPr/>
          </p:nvSpPr>
          <p:spPr bwMode="auto">
            <a:xfrm>
              <a:off x="5173914" y="1980024"/>
              <a:ext cx="414337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dirty="0">
                  <a:cs typeface="Arial" panose="020B0604020202020204" pitchFamily="34" charset="0"/>
                </a:rPr>
                <a:t>NATIONAL INSTITUTES OF HEALTH (NIH), U.S. DEPT. OF HEALTH AND HUMAN SERVICES (DHHS), U.S. GOVERNMENT</a:t>
              </a:r>
              <a:endParaRPr kumimoji="0" lang="zh-TW" altLang="en-US" sz="1200" b="1" dirty="0">
                <a:cs typeface="Arial" panose="020B0604020202020204" pitchFamily="34" charset="0"/>
              </a:endParaRPr>
            </a:p>
          </p:txBody>
        </p:sp>
        <p:sp>
          <p:nvSpPr>
            <p:cNvPr id="20486" name="文字方塊 4"/>
            <p:cNvSpPr txBox="1">
              <a:spLocks noChangeArrowheads="1"/>
            </p:cNvSpPr>
            <p:nvPr/>
          </p:nvSpPr>
          <p:spPr bwMode="auto">
            <a:xfrm>
              <a:off x="6228976" y="3090137"/>
              <a:ext cx="928694" cy="3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dirty="0">
                  <a:solidFill>
                    <a:srgbClr val="FF0000"/>
                  </a:solidFill>
                  <a:latin typeface="Calibri" panose="020F0502020204030204" pitchFamily="34" charset="0"/>
                </a:rPr>
                <a:t>362</a:t>
              </a:r>
              <a:endParaRPr kumimoji="0" lang="zh-TW" altLang="en-US" sz="1600" b="1" dirty="0">
                <a:solidFill>
                  <a:srgbClr val="FF0000"/>
                </a:solidFill>
                <a:latin typeface="Calibri" panose="020F0502020204030204" pitchFamily="34" charset="0"/>
              </a:endParaRPr>
            </a:p>
          </p:txBody>
        </p:sp>
        <p:sp>
          <p:nvSpPr>
            <p:cNvPr id="20487" name="矩形 5"/>
            <p:cNvSpPr>
              <a:spLocks noChangeArrowheads="1"/>
            </p:cNvSpPr>
            <p:nvPr/>
          </p:nvSpPr>
          <p:spPr bwMode="auto">
            <a:xfrm>
              <a:off x="1775605" y="4293151"/>
              <a:ext cx="2082016" cy="31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dirty="0">
                  <a:cs typeface="Arial" panose="020B0604020202020204" pitchFamily="34" charset="0"/>
                </a:rPr>
                <a:t>IMMUNOMEDICS, INC.</a:t>
              </a:r>
              <a:endParaRPr kumimoji="0" lang="zh-TW" altLang="en-US" sz="1200" b="1" dirty="0">
                <a:cs typeface="Arial" panose="020B0604020202020204" pitchFamily="34" charset="0"/>
              </a:endParaRPr>
            </a:p>
          </p:txBody>
        </p:sp>
        <p:sp>
          <p:nvSpPr>
            <p:cNvPr id="20488" name="文字方塊 6"/>
            <p:cNvSpPr txBox="1">
              <a:spLocks noChangeArrowheads="1"/>
            </p:cNvSpPr>
            <p:nvPr/>
          </p:nvSpPr>
          <p:spPr bwMode="auto">
            <a:xfrm>
              <a:off x="4002569" y="4465601"/>
              <a:ext cx="785818" cy="3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dirty="0">
                  <a:solidFill>
                    <a:srgbClr val="0000FF"/>
                  </a:solidFill>
                  <a:latin typeface="Calibri" panose="020F0502020204030204" pitchFamily="34" charset="0"/>
                </a:rPr>
                <a:t>220</a:t>
              </a:r>
              <a:endParaRPr kumimoji="0" lang="zh-TW" altLang="en-US" sz="1600" b="1" dirty="0">
                <a:solidFill>
                  <a:srgbClr val="0000FF"/>
                </a:solidFill>
                <a:latin typeface="Calibri" panose="020F0502020204030204" pitchFamily="34" charset="0"/>
              </a:endParaRPr>
            </a:p>
          </p:txBody>
        </p:sp>
        <p:sp>
          <p:nvSpPr>
            <p:cNvPr id="20489" name="矩形 7"/>
            <p:cNvSpPr>
              <a:spLocks noChangeArrowheads="1"/>
            </p:cNvSpPr>
            <p:nvPr/>
          </p:nvSpPr>
          <p:spPr bwMode="auto">
            <a:xfrm>
              <a:off x="428596" y="2928934"/>
              <a:ext cx="2470957" cy="31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cs typeface="Arial" panose="020B0604020202020204" pitchFamily="34" charset="0"/>
                </a:rPr>
                <a:t>GE HEALTHCARE LIMITED</a:t>
              </a:r>
              <a:endParaRPr kumimoji="0" lang="zh-TW" altLang="en-US" sz="1200" b="1">
                <a:cs typeface="Arial" panose="020B0604020202020204" pitchFamily="34" charset="0"/>
              </a:endParaRPr>
            </a:p>
          </p:txBody>
        </p:sp>
        <p:sp>
          <p:nvSpPr>
            <p:cNvPr id="20490" name="文字方塊 8"/>
            <p:cNvSpPr txBox="1">
              <a:spLocks noChangeArrowheads="1"/>
            </p:cNvSpPr>
            <p:nvPr/>
          </p:nvSpPr>
          <p:spPr bwMode="auto">
            <a:xfrm>
              <a:off x="2347618" y="3245828"/>
              <a:ext cx="785818" cy="3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a:solidFill>
                    <a:srgbClr val="0000FF"/>
                  </a:solidFill>
                  <a:latin typeface="Calibri" panose="020F0502020204030204" pitchFamily="34" charset="0"/>
                </a:rPr>
                <a:t>136</a:t>
              </a:r>
            </a:p>
          </p:txBody>
        </p:sp>
        <p:sp>
          <p:nvSpPr>
            <p:cNvPr id="20491" name="矩形 9"/>
            <p:cNvSpPr>
              <a:spLocks noChangeArrowheads="1"/>
            </p:cNvSpPr>
            <p:nvPr/>
          </p:nvSpPr>
          <p:spPr bwMode="auto">
            <a:xfrm>
              <a:off x="1071538" y="1928802"/>
              <a:ext cx="1668990" cy="31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cs typeface="Arial" panose="020B0604020202020204" pitchFamily="34" charset="0"/>
                </a:rPr>
                <a:t>GENENTECH INC</a:t>
              </a:r>
              <a:endParaRPr kumimoji="0" lang="zh-TW" altLang="en-US" sz="1200" b="1">
                <a:cs typeface="Arial" panose="020B0604020202020204" pitchFamily="34" charset="0"/>
              </a:endParaRPr>
            </a:p>
          </p:txBody>
        </p:sp>
        <p:sp>
          <p:nvSpPr>
            <p:cNvPr id="20492" name="文字方塊 10"/>
            <p:cNvSpPr txBox="1">
              <a:spLocks noChangeArrowheads="1"/>
            </p:cNvSpPr>
            <p:nvPr/>
          </p:nvSpPr>
          <p:spPr bwMode="auto">
            <a:xfrm>
              <a:off x="3071802" y="2122968"/>
              <a:ext cx="785818" cy="3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dirty="0">
                  <a:solidFill>
                    <a:srgbClr val="0000FF"/>
                  </a:solidFill>
                  <a:latin typeface="Calibri" panose="020F0502020204030204" pitchFamily="34" charset="0"/>
                </a:rPr>
                <a:t>74</a:t>
              </a:r>
              <a:endParaRPr kumimoji="0" lang="zh-TW" altLang="en-US" sz="1600" b="1" dirty="0">
                <a:solidFill>
                  <a:srgbClr val="0000FF"/>
                </a:solidFill>
                <a:latin typeface="Calibri" panose="020F0502020204030204" pitchFamily="34" charset="0"/>
              </a:endParaRPr>
            </a:p>
          </p:txBody>
        </p:sp>
        <p:sp>
          <p:nvSpPr>
            <p:cNvPr id="20493" name="矩形 11"/>
            <p:cNvSpPr>
              <a:spLocks noChangeArrowheads="1"/>
            </p:cNvSpPr>
            <p:nvPr/>
          </p:nvSpPr>
          <p:spPr bwMode="auto">
            <a:xfrm>
              <a:off x="2840801" y="1252222"/>
              <a:ext cx="2151329" cy="52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dirty="0">
                  <a:cs typeface="Arial" panose="020B0604020202020204" pitchFamily="34" charset="0"/>
                </a:rPr>
                <a:t>LANTHEUS MEDICAL IMAGING, INC.</a:t>
              </a:r>
              <a:endParaRPr kumimoji="0" lang="zh-TW" altLang="en-US" sz="1200" b="1" dirty="0">
                <a:cs typeface="Arial" panose="020B0604020202020204" pitchFamily="34" charset="0"/>
              </a:endParaRPr>
            </a:p>
          </p:txBody>
        </p:sp>
        <p:sp>
          <p:nvSpPr>
            <p:cNvPr id="20494" name="文字方塊 12"/>
            <p:cNvSpPr txBox="1">
              <a:spLocks noChangeArrowheads="1"/>
            </p:cNvSpPr>
            <p:nvPr/>
          </p:nvSpPr>
          <p:spPr bwMode="auto">
            <a:xfrm>
              <a:off x="4214810" y="1928802"/>
              <a:ext cx="785818" cy="3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dirty="0">
                  <a:solidFill>
                    <a:srgbClr val="0000FF"/>
                  </a:solidFill>
                  <a:latin typeface="Calibri" panose="020F0502020204030204" pitchFamily="34" charset="0"/>
                </a:rPr>
                <a:t>72</a:t>
              </a:r>
              <a:endParaRPr kumimoji="0" lang="zh-TW" altLang="en-US" sz="1600" b="1" dirty="0">
                <a:solidFill>
                  <a:srgbClr val="0000FF"/>
                </a:solidFill>
                <a:latin typeface="Calibri" panose="020F0502020204030204" pitchFamily="34" charset="0"/>
              </a:endParaRPr>
            </a:p>
          </p:txBody>
        </p:sp>
      </p:grpSp>
      <p:sp>
        <p:nvSpPr>
          <p:cNvPr id="16" name="標題 1"/>
          <p:cNvSpPr txBox="1">
            <a:spLocks/>
          </p:cNvSpPr>
          <p:nvPr/>
        </p:nvSpPr>
        <p:spPr>
          <a:xfrm>
            <a:off x="-900608" y="528557"/>
            <a:ext cx="6715125" cy="1143000"/>
          </a:xfrm>
          <a:prstGeom prst="rect">
            <a:avLst/>
          </a:prstGeom>
        </p:spPr>
        <p:txBody>
          <a:bodyPr/>
          <a:lstStyle/>
          <a:p>
            <a:pPr algn="ctr" fontAlgn="auto">
              <a:spcAft>
                <a:spcPts val="0"/>
              </a:spcAft>
              <a:defRPr/>
            </a:pPr>
            <a:r>
              <a:rPr lang="zh-TW" altLang="en-US" sz="3200" b="1" dirty="0" smtClean="0">
                <a:solidFill>
                  <a:schemeClr val="bg1"/>
                </a:solidFill>
                <a:latin typeface="微軟正黑體" panose="020B0604030504040204" pitchFamily="34" charset="-120"/>
                <a:ea typeface="微軟正黑體" panose="020B0604030504040204" pitchFamily="34" charset="-120"/>
                <a:cs typeface="+mj-cs"/>
              </a:rPr>
              <a:t>前五大專利權</a:t>
            </a:r>
            <a:r>
              <a:rPr lang="zh-TW" altLang="en-US" sz="3200" b="1" dirty="0">
                <a:solidFill>
                  <a:schemeClr val="bg1"/>
                </a:solidFill>
                <a:latin typeface="微軟正黑體" panose="020B0604030504040204" pitchFamily="34" charset="-120"/>
                <a:ea typeface="微軟正黑體" panose="020B0604030504040204" pitchFamily="34" charset="-120"/>
                <a:cs typeface="+mj-cs"/>
              </a:rPr>
              <a:t>人排名</a:t>
            </a:r>
          </a:p>
          <a:p>
            <a:pPr algn="ctr" fontAlgn="auto">
              <a:spcAft>
                <a:spcPts val="0"/>
              </a:spcAft>
              <a:defRPr/>
            </a:pPr>
            <a:endParaRPr kumimoji="0" lang="zh-TW" altLang="en-US" sz="4400" dirty="0">
              <a:latin typeface="標楷體" pitchFamily="65" charset="-120"/>
              <a:ea typeface="標楷體" pitchFamily="65" charset="-120"/>
              <a:cs typeface="+mj-cs"/>
            </a:endParaRPr>
          </a:p>
        </p:txBody>
      </p:sp>
      <p:sp>
        <p:nvSpPr>
          <p:cNvPr id="15" name="矩形 5"/>
          <p:cNvSpPr>
            <a:spLocks noChangeArrowheads="1"/>
          </p:cNvSpPr>
          <p:nvPr/>
        </p:nvSpPr>
        <p:spPr bwMode="auto">
          <a:xfrm>
            <a:off x="5814065" y="838119"/>
            <a:ext cx="216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800" dirty="0">
                <a:solidFill>
                  <a:srgbClr val="0000FF"/>
                </a:solidFill>
                <a:ea typeface="標楷體" panose="03000509000000000000" pitchFamily="65" charset="-120"/>
                <a:cs typeface="Arial" panose="020B0604020202020204" pitchFamily="34" charset="0"/>
              </a:rPr>
              <a:t>8,575</a:t>
            </a:r>
            <a:r>
              <a:rPr kumimoji="0" lang="zh-TW" altLang="en-US" sz="2800" dirty="0">
                <a:solidFill>
                  <a:srgbClr val="0000FF"/>
                </a:solidFill>
                <a:ea typeface="標楷體" panose="03000509000000000000" pitchFamily="65" charset="-120"/>
                <a:cs typeface="Arial" panose="020B0604020202020204" pitchFamily="34" charset="0"/>
              </a:rPr>
              <a:t>筆專利</a:t>
            </a:r>
          </a:p>
        </p:txBody>
      </p:sp>
    </p:spTree>
    <p:extLst>
      <p:ext uri="{BB962C8B-B14F-4D97-AF65-F5344CB8AC3E}">
        <p14:creationId xmlns:p14="http://schemas.microsoft.com/office/powerpoint/2010/main" val="2170246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1404664" y="548680"/>
            <a:ext cx="7499350" cy="1143000"/>
          </a:xfrm>
          <a:prstGeom prst="rect">
            <a:avLst/>
          </a:prstGeom>
        </p:spPr>
        <p:txBody>
          <a:bodyPr/>
          <a:lstStyle/>
          <a:p>
            <a:pPr algn="ctr" fontAlgn="auto">
              <a:spcAft>
                <a:spcPts val="0"/>
              </a:spcAft>
              <a:defRPr/>
            </a:pPr>
            <a:r>
              <a:rPr lang="en-US" sz="3200" b="1" dirty="0">
                <a:solidFill>
                  <a:schemeClr val="bg1"/>
                </a:solidFill>
                <a:latin typeface="微軟正黑體" panose="020B0604030504040204" pitchFamily="34" charset="-120"/>
                <a:ea typeface="微軟正黑體" panose="020B0604030504040204" pitchFamily="34" charset="-120"/>
                <a:cs typeface="+mj-cs"/>
              </a:rPr>
              <a:t>NIH</a:t>
            </a:r>
            <a:r>
              <a:rPr lang="zh-TW" altLang="en-US" sz="3200" b="1" dirty="0">
                <a:solidFill>
                  <a:schemeClr val="bg1"/>
                </a:solidFill>
                <a:latin typeface="微軟正黑體" panose="020B0604030504040204" pitchFamily="34" charset="-120"/>
                <a:ea typeface="微軟正黑體" panose="020B0604030504040204" pitchFamily="34" charset="-120"/>
                <a:cs typeface="+mj-cs"/>
              </a:rPr>
              <a:t>最新專利列表</a:t>
            </a:r>
          </a:p>
        </p:txBody>
      </p:sp>
      <p:graphicFrame>
        <p:nvGraphicFramePr>
          <p:cNvPr id="4" name="表格 3"/>
          <p:cNvGraphicFramePr>
            <a:graphicFrameLocks noGrp="1"/>
          </p:cNvGraphicFramePr>
          <p:nvPr>
            <p:extLst>
              <p:ext uri="{D42A27DB-BD31-4B8C-83A1-F6EECF244321}">
                <p14:modId xmlns:p14="http://schemas.microsoft.com/office/powerpoint/2010/main" val="2893644734"/>
              </p:ext>
            </p:extLst>
          </p:nvPr>
        </p:nvGraphicFramePr>
        <p:xfrm>
          <a:off x="251520" y="1556792"/>
          <a:ext cx="8715375" cy="5060233"/>
        </p:xfrm>
        <a:graphic>
          <a:graphicData uri="http://schemas.openxmlformats.org/drawingml/2006/table">
            <a:tbl>
              <a:tblPr firstRow="1" bandRow="1">
                <a:tableStyleId>{91EBBBCC-DAD2-459C-BE2E-F6DE35CF9A28}</a:tableStyleId>
              </a:tblPr>
              <a:tblGrid>
                <a:gridCol w="428625">
                  <a:extLst>
                    <a:ext uri="{9D8B030D-6E8A-4147-A177-3AD203B41FA5}"/>
                  </a:extLst>
                </a:gridCol>
                <a:gridCol w="2040732">
                  <a:extLst>
                    <a:ext uri="{9D8B030D-6E8A-4147-A177-3AD203B41FA5}"/>
                  </a:extLst>
                </a:gridCol>
                <a:gridCol w="1526472">
                  <a:extLst>
                    <a:ext uri="{9D8B030D-6E8A-4147-A177-3AD203B41FA5}"/>
                  </a:extLst>
                </a:gridCol>
                <a:gridCol w="4719546">
                  <a:extLst>
                    <a:ext uri="{9D8B030D-6E8A-4147-A177-3AD203B41FA5}"/>
                  </a:extLst>
                </a:gridCol>
              </a:tblGrid>
              <a:tr h="365817">
                <a:tc>
                  <a:txBody>
                    <a:bodyPr/>
                    <a:lstStyle/>
                    <a:p>
                      <a:endParaRPr lang="zh-TW" altLang="en-US" sz="1600" baseline="0" dirty="0">
                        <a:latin typeface="Arial" panose="020B0604020202020204" pitchFamily="34" charset="0"/>
                        <a:ea typeface="標楷體" panose="03000509000000000000" pitchFamily="65" charset="-120"/>
                        <a:cs typeface="Arial" panose="020B0604020202020204" pitchFamily="34" charset="0"/>
                      </a:endParaRPr>
                    </a:p>
                  </a:txBody>
                  <a:tcPr marL="91438" marR="91438" marT="45733" marB="45733"/>
                </a:tc>
                <a:tc>
                  <a:txBody>
                    <a:bodyPr/>
                    <a:lstStyle/>
                    <a:p>
                      <a:pPr algn="ctr"/>
                      <a:r>
                        <a:rPr lang="zh-TW" altLang="en-US" sz="1800" baseline="0" dirty="0"/>
                        <a:t>專利號</a:t>
                      </a:r>
                      <a:endParaRPr lang="zh-TW" altLang="en-US" sz="1800" baseline="0" dirty="0">
                        <a:latin typeface="標楷體" pitchFamily="65" charset="-120"/>
                        <a:ea typeface="標楷體" pitchFamily="65" charset="-120"/>
                        <a:cs typeface="Arial" panose="020B0604020202020204" pitchFamily="34" charset="0"/>
                      </a:endParaRPr>
                    </a:p>
                  </a:txBody>
                  <a:tcPr marL="91438" marR="91438" marT="45733" marB="45733"/>
                </a:tc>
                <a:tc>
                  <a:txBody>
                    <a:bodyPr/>
                    <a:lstStyle/>
                    <a:p>
                      <a:pPr algn="ctr"/>
                      <a:r>
                        <a:rPr lang="zh-TW" altLang="en-US" sz="1800" baseline="0" dirty="0"/>
                        <a:t>公開日</a:t>
                      </a:r>
                      <a:endParaRPr lang="zh-TW" altLang="en-US" sz="1800" baseline="0" dirty="0">
                        <a:latin typeface="標楷體" pitchFamily="65" charset="-120"/>
                        <a:ea typeface="標楷體" pitchFamily="65" charset="-120"/>
                        <a:cs typeface="Arial" panose="020B0604020202020204" pitchFamily="34" charset="0"/>
                      </a:endParaRPr>
                    </a:p>
                  </a:txBody>
                  <a:tcPr marL="91438" marR="91438"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aseline="0" dirty="0"/>
                        <a:t>專利名稱</a:t>
                      </a:r>
                      <a:endParaRPr lang="zh-TW" altLang="en-US" sz="1800" baseline="0" dirty="0">
                        <a:latin typeface="標楷體" pitchFamily="65" charset="-120"/>
                        <a:ea typeface="標楷體" pitchFamily="65" charset="-120"/>
                        <a:cs typeface="Arial" panose="020B0604020202020204" pitchFamily="34" charset="0"/>
                      </a:endParaRPr>
                    </a:p>
                  </a:txBody>
                  <a:tcPr marL="91438" marR="91438" marT="45733" marB="45733"/>
                </a:tc>
                <a:extLst>
                  <a:ext uri="{0D108BD9-81ED-4DB2-BD59-A6C34878D82A}"/>
                </a:extLst>
              </a:tr>
              <a:tr h="823068">
                <a:tc>
                  <a:txBody>
                    <a:bodyPr/>
                    <a:lstStyle/>
                    <a:p>
                      <a:r>
                        <a:rPr lang="en-US" altLang="zh-TW" sz="1600" baseline="0" dirty="0" smtClean="0"/>
                        <a:t>1</a:t>
                      </a:r>
                      <a:endParaRPr lang="zh-TW" altLang="en-US" sz="1600" b="1" baseline="0" dirty="0">
                        <a:solidFill>
                          <a:srgbClr val="FFFF00"/>
                        </a:solidFill>
                        <a:latin typeface="Arial" pitchFamily="34" charset="0"/>
                        <a:ea typeface="標楷體" panose="03000509000000000000" pitchFamily="65" charset="-120"/>
                        <a:cs typeface="Arial" pitchFamily="34" charset="0"/>
                      </a:endParaRPr>
                    </a:p>
                  </a:txBody>
                  <a:tcPr marL="91438" marR="91438"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smtClean="0">
                          <a:solidFill>
                            <a:srgbClr val="0000FF"/>
                          </a:solidFill>
                        </a:rPr>
                        <a:t>US20180126012A1</a:t>
                      </a:r>
                      <a:endParaRPr lang="en-US" altLang="zh-TW" sz="1800" b="1" baseline="0" dirty="0" smtClean="0">
                        <a:solidFill>
                          <a:srgbClr val="0000FF"/>
                        </a:solidFill>
                        <a:latin typeface="Arial" pitchFamily="34" charset="0"/>
                        <a:ea typeface="標楷體" pitchFamily="65" charset="-120"/>
                        <a:cs typeface="Arial" pitchFamily="34" charset="0"/>
                      </a:endParaRPr>
                    </a:p>
                  </a:txBody>
                  <a:tcPr marL="91434" marR="91434" marT="45693" marB="45693"/>
                </a:tc>
                <a:tc>
                  <a:txBody>
                    <a:bodyPr/>
                    <a:lstStyle/>
                    <a:p>
                      <a:r>
                        <a:rPr lang="en-US" sz="1800" b="1" kern="1200" dirty="0" smtClean="0">
                          <a:solidFill>
                            <a:srgbClr val="0000FF"/>
                          </a:solidFill>
                        </a:rPr>
                        <a:t>2018-05-10</a:t>
                      </a:r>
                      <a:endParaRPr lang="en-US" altLang="zh-TW" sz="1800" b="1" baseline="0" dirty="0" smtClean="0">
                        <a:solidFill>
                          <a:srgbClr val="0000FF"/>
                        </a:solidFill>
                        <a:latin typeface="Arial" pitchFamily="34" charset="0"/>
                        <a:ea typeface="標楷體" panose="03000509000000000000" pitchFamily="65" charset="-120"/>
                        <a:cs typeface="Arial" pitchFamily="34" charset="0"/>
                      </a:endParaRPr>
                    </a:p>
                  </a:txBody>
                  <a:tcPr marL="91438" marR="91438" marT="45733" marB="45733"/>
                </a:tc>
                <a:tc>
                  <a:txBody>
                    <a:bodyPr/>
                    <a:lstStyle/>
                    <a:p>
                      <a:r>
                        <a:rPr lang="en-US" sz="1800" b="1" kern="1200" dirty="0" smtClean="0">
                          <a:solidFill>
                            <a:srgbClr val="0000FF"/>
                          </a:solidFill>
                        </a:rPr>
                        <a:t>Using Targeted Radiotherapy (TRT) to Drive Anti-Tumor Immune Response to </a:t>
                      </a:r>
                      <a:r>
                        <a:rPr lang="en-US" sz="1800" b="1" kern="1200" dirty="0" err="1" smtClean="0">
                          <a:solidFill>
                            <a:srgbClr val="0000FF"/>
                          </a:solidFill>
                        </a:rPr>
                        <a:t>Immunotherapies</a:t>
                      </a:r>
                      <a:endParaRPr lang="zh-TW" altLang="en-US" sz="1800" b="1" baseline="0" dirty="0">
                        <a:solidFill>
                          <a:srgbClr val="0000FF"/>
                        </a:solidFill>
                        <a:latin typeface="Arial" pitchFamily="34" charset="0"/>
                        <a:ea typeface="標楷體" panose="03000509000000000000" pitchFamily="65" charset="-120"/>
                        <a:cs typeface="Arial" pitchFamily="34" charset="0"/>
                      </a:endParaRPr>
                    </a:p>
                  </a:txBody>
                  <a:tcPr marL="91438" marR="91438" marT="45733" marB="45733"/>
                </a:tc>
              </a:tr>
              <a:tr h="1066919">
                <a:tc>
                  <a:txBody>
                    <a:bodyPr/>
                    <a:lstStyle/>
                    <a:p>
                      <a:r>
                        <a:rPr lang="en-US" altLang="zh-TW" sz="1600" baseline="0" dirty="0" smtClean="0"/>
                        <a:t>2</a:t>
                      </a:r>
                      <a:endParaRPr lang="zh-TW" altLang="en-US" sz="1600" b="1" baseline="0" dirty="0">
                        <a:solidFill>
                          <a:srgbClr val="002060"/>
                        </a:solidFill>
                        <a:latin typeface="Arial" pitchFamily="34" charset="0"/>
                        <a:ea typeface="標楷體" panose="03000509000000000000" pitchFamily="65" charset="-120"/>
                        <a:cs typeface="Arial" pitchFamily="34" charset="0"/>
                      </a:endParaRPr>
                    </a:p>
                  </a:txBody>
                  <a:tcPr marL="91438" marR="91438"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US20180085478A1</a:t>
                      </a:r>
                      <a:endParaRPr kumimoji="0" lang="en-US" altLang="zh-TW" sz="1600" b="1" kern="1200" baseline="0" dirty="0" smtClean="0">
                        <a:solidFill>
                          <a:srgbClr val="002060"/>
                        </a:solidFill>
                        <a:latin typeface="Arial" pitchFamily="34" charset="0"/>
                        <a:ea typeface="標楷體" panose="03000509000000000000" pitchFamily="65" charset="-120"/>
                        <a:cs typeface="Arial" pitchFamily="34" charset="0"/>
                      </a:endParaRPr>
                    </a:p>
                  </a:txBody>
                  <a:tcPr marL="91438" marR="91438" marT="45733" marB="45733"/>
                </a:tc>
                <a:tc>
                  <a:txBody>
                    <a:bodyPr/>
                    <a:lstStyle/>
                    <a:p>
                      <a:pPr algn="l"/>
                      <a:r>
                        <a:rPr lang="en-US" altLang="zh-TW" sz="1600" dirty="0"/>
                        <a:t>2018-03-29</a:t>
                      </a:r>
                      <a:endParaRPr lang="en-US" altLang="zh-TW" sz="1600" b="1" dirty="0">
                        <a:solidFill>
                          <a:srgbClr val="002060"/>
                        </a:solidFill>
                        <a:latin typeface="Arial" pitchFamily="34" charset="0"/>
                        <a:cs typeface="Arial" pitchFamily="34" charset="0"/>
                      </a:endParaRPr>
                    </a:p>
                  </a:txBody>
                  <a:tcPr marL="91439" marR="91439" marT="45725" marB="45725"/>
                </a:tc>
                <a:tc>
                  <a:txBody>
                    <a:bodyPr/>
                    <a:lstStyle/>
                    <a:p>
                      <a:r>
                        <a:rPr lang="en-US" sz="1600" kern="1200" dirty="0" smtClean="0"/>
                        <a:t>LABELED INHIBITORS OF PROSTATE SPECIFIC MEMBRANE ANTIGEN (PSMA) BIOLOGICAL EVALUATION, AND USE OF IMAGING AGENTS</a:t>
                      </a:r>
                      <a:endParaRPr lang="zh-TW" altLang="en-US" sz="1600" b="1" dirty="0">
                        <a:solidFill>
                          <a:srgbClr val="002060"/>
                        </a:solidFill>
                        <a:latin typeface="Arial" pitchFamily="34" charset="0"/>
                        <a:cs typeface="Arial" pitchFamily="34" charset="0"/>
                      </a:endParaRPr>
                    </a:p>
                  </a:txBody>
                  <a:tcPr marL="91439" marR="91439" marT="45725" marB="45725"/>
                </a:tc>
              </a:tr>
              <a:tr h="579201">
                <a:tc>
                  <a:txBody>
                    <a:bodyPr/>
                    <a:lstStyle/>
                    <a:p>
                      <a:r>
                        <a:rPr lang="en-US" altLang="zh-TW" sz="1600" baseline="0" dirty="0"/>
                        <a:t>3</a:t>
                      </a:r>
                      <a:endParaRPr lang="zh-TW" altLang="en-US" sz="1600" b="1" baseline="0" dirty="0">
                        <a:solidFill>
                          <a:srgbClr val="CCFF99"/>
                        </a:solidFill>
                        <a:latin typeface="Arial" pitchFamily="34" charset="0"/>
                        <a:ea typeface="標楷體" panose="03000509000000000000" pitchFamily="65" charset="-120"/>
                        <a:cs typeface="Arial" pitchFamily="34" charset="0"/>
                      </a:endParaRPr>
                    </a:p>
                  </a:txBody>
                  <a:tcPr marL="91438" marR="91438"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US20180066037A1</a:t>
                      </a:r>
                      <a:endParaRPr kumimoji="0" lang="en-US" altLang="zh-TW" sz="1600" b="1" kern="1200" baseline="0" dirty="0" smtClean="0">
                        <a:solidFill>
                          <a:srgbClr val="CCFF99"/>
                        </a:solidFill>
                        <a:latin typeface="Arial" pitchFamily="34" charset="0"/>
                        <a:ea typeface="標楷體" panose="03000509000000000000" pitchFamily="65" charset="-120"/>
                        <a:cs typeface="Arial" pitchFamily="34" charset="0"/>
                      </a:endParaRPr>
                    </a:p>
                  </a:txBody>
                  <a:tcPr marL="91438" marR="91438" marT="45733" marB="45733"/>
                </a:tc>
                <a:tc>
                  <a:txBody>
                    <a:bodyPr/>
                    <a:lstStyle/>
                    <a:p>
                      <a:r>
                        <a:rPr lang="en-US" altLang="zh-TW" sz="1600" kern="1200" dirty="0" smtClean="0"/>
                        <a:t>2018-03-08</a:t>
                      </a:r>
                      <a:endParaRPr lang="en-US" altLang="zh-TW" sz="1600" b="1" dirty="0" smtClean="0">
                        <a:solidFill>
                          <a:srgbClr val="CCFF99"/>
                        </a:solidFill>
                        <a:effectLst/>
                        <a:latin typeface="Arial" pitchFamily="34" charset="0"/>
                        <a:cs typeface="Arial" pitchFamily="34" charset="0"/>
                      </a:endParaRPr>
                    </a:p>
                  </a:txBody>
                  <a:tcPr marL="91438" marR="91438"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TRANSDUCED T CELLS EXPRESSING HUMAN SSTR2 AND APPLICATION THEREOF</a:t>
                      </a:r>
                      <a:endParaRPr kumimoji="0" lang="zh-CN" altLang="en-US" sz="1600" b="1" kern="1200" baseline="0" dirty="0">
                        <a:solidFill>
                          <a:srgbClr val="CCFF99"/>
                        </a:solidFill>
                        <a:latin typeface="Arial" pitchFamily="34" charset="0"/>
                        <a:ea typeface="標楷體" panose="03000509000000000000" pitchFamily="65" charset="-120"/>
                        <a:cs typeface="Arial" pitchFamily="34" charset="0"/>
                      </a:endParaRPr>
                    </a:p>
                  </a:txBody>
                  <a:tcPr marL="91438" marR="91438" marT="45733" marB="45733"/>
                </a:tc>
                <a:extLst>
                  <a:ext uri="{0D108BD9-81ED-4DB2-BD59-A6C34878D82A}"/>
                </a:extLst>
              </a:tr>
              <a:tr h="823068">
                <a:tc>
                  <a:txBody>
                    <a:bodyPr/>
                    <a:lstStyle/>
                    <a:p>
                      <a:r>
                        <a:rPr lang="en-US" altLang="zh-TW" sz="1600" baseline="0" dirty="0" smtClean="0"/>
                        <a:t>4</a:t>
                      </a:r>
                      <a:endParaRPr lang="zh-TW" altLang="en-US" sz="1600" b="1" baseline="0" dirty="0">
                        <a:solidFill>
                          <a:schemeClr val="accent6">
                            <a:lumMod val="50000"/>
                          </a:schemeClr>
                        </a:solidFill>
                        <a:latin typeface="Arial" pitchFamily="34" charset="0"/>
                        <a:ea typeface="標楷體" panose="03000509000000000000" pitchFamily="65" charset="-120"/>
                        <a:cs typeface="Arial" pitchFamily="34" charset="0"/>
                      </a:endParaRPr>
                    </a:p>
                  </a:txBody>
                  <a:tcPr marL="91438" marR="91438"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US20180051039A1</a:t>
                      </a:r>
                      <a:endParaRPr kumimoji="0" lang="en-US" altLang="zh-TW" sz="1600" b="1" kern="1200" baseline="0" dirty="0" smtClean="0">
                        <a:solidFill>
                          <a:schemeClr val="accent6">
                            <a:lumMod val="50000"/>
                          </a:schemeClr>
                        </a:solidFill>
                        <a:latin typeface="Arial" pitchFamily="34" charset="0"/>
                        <a:ea typeface="標楷體" panose="03000509000000000000" pitchFamily="65" charset="-120"/>
                        <a:cs typeface="Arial" pitchFamily="34" charset="0"/>
                      </a:endParaRPr>
                    </a:p>
                  </a:txBody>
                  <a:tcPr marL="91438" marR="91438" marT="45733" marB="45733"/>
                </a:tc>
                <a:tc>
                  <a:txBody>
                    <a:bodyPr/>
                    <a:lstStyle/>
                    <a:p>
                      <a:r>
                        <a:rPr lang="en-US" altLang="zh-TW" sz="1600" kern="1200" dirty="0" smtClean="0"/>
                        <a:t>2018-02-22</a:t>
                      </a:r>
                      <a:endParaRPr lang="en-US" altLang="zh-TW" sz="1600" b="1" dirty="0" smtClean="0">
                        <a:solidFill>
                          <a:schemeClr val="accent6">
                            <a:lumMod val="50000"/>
                          </a:schemeClr>
                        </a:solidFill>
                        <a:effectLst/>
                        <a:latin typeface="Arial" pitchFamily="34" charset="0"/>
                        <a:cs typeface="Arial" pitchFamily="34" charset="0"/>
                      </a:endParaRPr>
                    </a:p>
                  </a:txBody>
                  <a:tcPr marL="91438" marR="91438"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 68Ga-LABELED NOTA-CHELATED PSMA-TARGETED IMAGING AND THERAPEUTIC AGENTS</a:t>
                      </a:r>
                      <a:endParaRPr kumimoji="0" lang="zh-CN" altLang="en-US" sz="1600" b="1" kern="1200" baseline="0" dirty="0">
                        <a:solidFill>
                          <a:schemeClr val="accent6">
                            <a:lumMod val="50000"/>
                          </a:schemeClr>
                        </a:solidFill>
                        <a:latin typeface="Arial" pitchFamily="34" charset="0"/>
                        <a:ea typeface="標楷體" panose="03000509000000000000" pitchFamily="65" charset="-120"/>
                        <a:cs typeface="Arial" pitchFamily="34" charset="0"/>
                      </a:endParaRPr>
                    </a:p>
                  </a:txBody>
                  <a:tcPr marL="91438" marR="91438" marT="45733" marB="45733"/>
                </a:tc>
              </a:tr>
              <a:tr h="1310802">
                <a:tc>
                  <a:txBody>
                    <a:bodyPr/>
                    <a:lstStyle/>
                    <a:p>
                      <a:r>
                        <a:rPr lang="en-US" altLang="zh-TW" sz="1600" baseline="0" dirty="0" smtClean="0"/>
                        <a:t>5</a:t>
                      </a:r>
                      <a:endParaRPr lang="zh-TW" altLang="en-US" sz="1600" b="1" baseline="0" dirty="0">
                        <a:latin typeface="Arial" pitchFamily="34" charset="0"/>
                        <a:ea typeface="標楷體" panose="03000509000000000000" pitchFamily="65" charset="-120"/>
                        <a:cs typeface="Arial" pitchFamily="34" charset="0"/>
                      </a:endParaRPr>
                    </a:p>
                  </a:txBody>
                  <a:tcPr marL="91438" marR="91438" marT="45733" marB="45733"/>
                </a:tc>
                <a:tc>
                  <a:txBody>
                    <a:bodyPr/>
                    <a:lstStyle/>
                    <a:p>
                      <a:r>
                        <a:rPr lang="en-US" sz="1600" kern="1200" dirty="0" smtClean="0"/>
                        <a:t>US20180008709A1</a:t>
                      </a:r>
                      <a:endParaRPr lang="en-US" sz="1600" b="1" dirty="0">
                        <a:latin typeface="Arial" pitchFamily="34" charset="0"/>
                        <a:cs typeface="Arial" pitchFamily="34" charset="0"/>
                      </a:endParaRPr>
                    </a:p>
                  </a:txBody>
                  <a:tcPr marL="91439" marR="91439" marT="45725" marB="45725"/>
                </a:tc>
                <a:tc>
                  <a:txBody>
                    <a:bodyPr/>
                    <a:lstStyle/>
                    <a:p>
                      <a:r>
                        <a:rPr lang="en-US" altLang="zh-TW" sz="1600" kern="1200" dirty="0" smtClean="0"/>
                        <a:t>2018-01-11</a:t>
                      </a:r>
                      <a:endParaRPr lang="en-US" altLang="zh-TW" sz="1600" b="1" dirty="0" smtClean="0">
                        <a:solidFill>
                          <a:srgbClr val="0000FF"/>
                        </a:solidFill>
                        <a:effectLst/>
                        <a:latin typeface="Arial" pitchFamily="34" charset="0"/>
                        <a:cs typeface="Arial" pitchFamily="34" charset="0"/>
                      </a:endParaRPr>
                    </a:p>
                  </a:txBody>
                  <a:tcPr marL="91438" marR="91438"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METHODS AND COMPOSITIONS FOR INCREASING SUSCEPTIBILITY TO RADIATION TREATMENT BY INHIBITING SUPPRESSION OF NUMERICAL CHROMOSOMAL INSTABILITY OF CANCER CELLS</a:t>
                      </a:r>
                      <a:endParaRPr kumimoji="0" lang="zh-CN" altLang="en-US" sz="1600" b="1" kern="1200" baseline="0" dirty="0">
                        <a:solidFill>
                          <a:schemeClr val="tx1"/>
                        </a:solidFill>
                        <a:latin typeface="Arial" pitchFamily="34" charset="0"/>
                        <a:ea typeface="標楷體" panose="03000509000000000000" pitchFamily="65" charset="-120"/>
                        <a:cs typeface="Arial" pitchFamily="34" charset="0"/>
                      </a:endParaRPr>
                    </a:p>
                  </a:txBody>
                  <a:tcPr marL="91438" marR="91438" marT="45733" marB="45733"/>
                </a:tc>
              </a:tr>
            </a:tbl>
          </a:graphicData>
        </a:graphic>
      </p:graphicFrame>
    </p:spTree>
    <p:extLst>
      <p:ext uri="{BB962C8B-B14F-4D97-AF65-F5344CB8AC3E}">
        <p14:creationId xmlns:p14="http://schemas.microsoft.com/office/powerpoint/2010/main" val="1738852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標題 1"/>
          <p:cNvSpPr txBox="1">
            <a:spLocks/>
          </p:cNvSpPr>
          <p:nvPr/>
        </p:nvSpPr>
        <p:spPr bwMode="auto">
          <a:xfrm>
            <a:off x="-9582" y="618934"/>
            <a:ext cx="7500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800" b="1" dirty="0">
                <a:solidFill>
                  <a:schemeClr val="bg1"/>
                </a:solidFill>
                <a:latin typeface="微軟正黑體" panose="020B0604030504040204" pitchFamily="34" charset="-120"/>
                <a:ea typeface="微軟正黑體" panose="020B0604030504040204" pitchFamily="34" charset="-120"/>
                <a:cs typeface="+mj-cs"/>
              </a:rPr>
              <a:t>US20180126012A1</a:t>
            </a: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簡介</a:t>
            </a:r>
            <a:endParaRPr lang="en-US" altLang="zh-TW" sz="2800" b="1" dirty="0">
              <a:solidFill>
                <a:schemeClr val="bg1"/>
              </a:solidFill>
              <a:latin typeface="微軟正黑體" panose="020B0604030504040204" pitchFamily="34" charset="-120"/>
              <a:ea typeface="微軟正黑體" panose="020B0604030504040204" pitchFamily="34" charset="-120"/>
              <a:cs typeface="+mj-cs"/>
            </a:endParaRPr>
          </a:p>
        </p:txBody>
      </p:sp>
      <p:pic>
        <p:nvPicPr>
          <p:cNvPr id="23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1"/>
            <a:ext cx="4896544" cy="5236581"/>
          </a:xfrm>
          <a:prstGeom prst="rect">
            <a:avLst/>
          </a:prstGeom>
          <a:noFill/>
          <a:ln w="9525">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235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013" y="2428875"/>
            <a:ext cx="1316037"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957747"/>
            <a:ext cx="25288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069" y="2428875"/>
            <a:ext cx="219868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46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907459249"/>
              </p:ext>
            </p:extLst>
          </p:nvPr>
        </p:nvGraphicFramePr>
        <p:xfrm>
          <a:off x="0" y="1412776"/>
          <a:ext cx="8892480" cy="5328593"/>
        </p:xfrm>
        <a:graphic>
          <a:graphicData uri="http://schemas.openxmlformats.org/drawingml/2006/table">
            <a:tbl>
              <a:tblPr firstRow="1" bandRow="1">
                <a:tableStyleId>{2D5ABB26-0587-4C30-8999-92F81FD0307C}</a:tableStyleId>
              </a:tblPr>
              <a:tblGrid>
                <a:gridCol w="1294009">
                  <a:extLst>
                    <a:ext uri="{9D8B030D-6E8A-4147-A177-3AD203B41FA5}"/>
                  </a:extLst>
                </a:gridCol>
                <a:gridCol w="2050172">
                  <a:extLst>
                    <a:ext uri="{9D8B030D-6E8A-4147-A177-3AD203B41FA5}"/>
                  </a:extLst>
                </a:gridCol>
                <a:gridCol w="1292070">
                  <a:extLst>
                    <a:ext uri="{9D8B030D-6E8A-4147-A177-3AD203B41FA5}"/>
                  </a:extLst>
                </a:gridCol>
                <a:gridCol w="4256229">
                  <a:extLst>
                    <a:ext uri="{9D8B030D-6E8A-4147-A177-3AD203B41FA5}"/>
                  </a:extLst>
                </a:gridCol>
              </a:tblGrid>
              <a:tr h="729909">
                <a:tc>
                  <a:txBody>
                    <a:bodyPr/>
                    <a:lstStyle/>
                    <a:p>
                      <a:pPr algn="ctr"/>
                      <a:r>
                        <a:rPr lang="zh-TW" altLang="en-US" sz="1600" baseline="0" dirty="0">
                          <a:latin typeface="Times New Roman" pitchFamily="18" charset="0"/>
                          <a:ea typeface="標楷體" pitchFamily="65" charset="-120"/>
                        </a:rPr>
                        <a:t>公開</a:t>
                      </a:r>
                      <a:r>
                        <a:rPr lang="zh-TW" altLang="en-US" sz="1600" baseline="0" dirty="0" smtClean="0">
                          <a:latin typeface="Times New Roman" pitchFamily="18" charset="0"/>
                          <a:ea typeface="標楷體" pitchFamily="65" charset="-120"/>
                        </a:rPr>
                        <a:t>號</a:t>
                      </a:r>
                      <a:endParaRPr lang="zh-TW" altLang="en-US" sz="1600" baseline="0" dirty="0">
                        <a:latin typeface="Times New Roman" pitchFamily="18" charset="0"/>
                        <a:ea typeface="標楷體" pitchFamily="65" charset="-12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400" kern="1200" baseline="0" dirty="0" smtClean="0">
                          <a:solidFill>
                            <a:schemeClr val="dk1"/>
                          </a:solidFill>
                          <a:latin typeface="Arial" pitchFamily="34" charset="0"/>
                          <a:ea typeface="標楷體" pitchFamily="65" charset="-120"/>
                          <a:cs typeface="Arial" pitchFamily="34" charset="0"/>
                        </a:rPr>
                        <a:t>US20180126012A1</a:t>
                      </a:r>
                      <a:endParaRPr lang="en-US" altLang="zh-TW" sz="1400" baseline="0" dirty="0">
                        <a:solidFill>
                          <a:srgbClr val="0000FF"/>
                        </a:solidFill>
                        <a:latin typeface="Arial" pitchFamily="34" charset="0"/>
                        <a:ea typeface="標楷體" pitchFamily="65" charset="-120"/>
                        <a:cs typeface="Arial" pitchFamily="34" charset="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baseline="0" dirty="0">
                          <a:latin typeface="Times New Roman" pitchFamily="18" charset="0"/>
                          <a:ea typeface="標楷體" pitchFamily="65" charset="-120"/>
                        </a:rPr>
                        <a:t>專利名稱</a:t>
                      </a: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pitchFamily="34" charset="0"/>
                          <a:ea typeface="+mn-ea"/>
                          <a:cs typeface="Arial" pitchFamily="34" charset="0"/>
                        </a:rPr>
                        <a:t>Using Targeted Radiotherapy (TRT) to Drive Anti-Tumor Immune Response to </a:t>
                      </a:r>
                      <a:r>
                        <a:rPr lang="en-US" sz="1400" b="0" i="0" kern="1200" dirty="0" err="1" smtClean="0">
                          <a:solidFill>
                            <a:schemeClr val="tx1"/>
                          </a:solidFill>
                          <a:latin typeface="Arial" pitchFamily="34" charset="0"/>
                          <a:ea typeface="+mn-ea"/>
                          <a:cs typeface="Arial" pitchFamily="34" charset="0"/>
                        </a:rPr>
                        <a:t>Immunotherapies</a:t>
                      </a:r>
                      <a:endParaRPr kumimoji="0" lang="zh-CN" altLang="en-US" sz="1400" b="0" kern="1200" baseline="0" dirty="0">
                        <a:solidFill>
                          <a:schemeClr val="tx1"/>
                        </a:solidFill>
                        <a:latin typeface="Arial" pitchFamily="34" charset="0"/>
                        <a:ea typeface="標楷體" pitchFamily="65" charset="-120"/>
                        <a:cs typeface="Arial" pitchFamily="34" charset="0"/>
                      </a:endParaRPr>
                    </a:p>
                  </a:txBody>
                  <a:tcPr marL="28576" marR="9525" marT="9528" marB="95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75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aseline="0" dirty="0" smtClean="0">
                          <a:latin typeface="Times New Roman" panose="02020603050405020304" pitchFamily="18" charset="0"/>
                          <a:ea typeface="標楷體" pitchFamily="65" charset="-120"/>
                          <a:cs typeface="Times New Roman" panose="02020603050405020304" pitchFamily="18" charset="0"/>
                        </a:rPr>
                        <a:t>申請日</a:t>
                      </a: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0" i="0" kern="1200" dirty="0" smtClean="0">
                          <a:solidFill>
                            <a:schemeClr val="tx1"/>
                          </a:solidFill>
                          <a:latin typeface="Arial" pitchFamily="34" charset="0"/>
                          <a:ea typeface="+mn-ea"/>
                          <a:cs typeface="Arial" pitchFamily="34" charset="0"/>
                        </a:rPr>
                        <a:t>2017-11-10</a:t>
                      </a:r>
                      <a:endParaRPr lang="en-US" altLang="zh-TW" sz="1400" b="0" i="0" kern="1200" dirty="0">
                        <a:solidFill>
                          <a:schemeClr val="tx1"/>
                        </a:solidFill>
                        <a:latin typeface="Arial" pitchFamily="34" charset="0"/>
                        <a:ea typeface="+mn-ea"/>
                        <a:cs typeface="Arial" pitchFamily="34" charset="0"/>
                      </a:endParaRPr>
                    </a:p>
                  </a:txBody>
                  <a:tcPr marL="2857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1600" baseline="0" dirty="0" smtClean="0">
                          <a:latin typeface="Times New Roman" pitchFamily="18" charset="0"/>
                          <a:ea typeface="標楷體" pitchFamily="65" charset="-120"/>
                        </a:rPr>
                        <a:t>當前專利權人</a:t>
                      </a:r>
                      <a:endParaRPr lang="zh-TW" altLang="en-US" sz="1600" baseline="0" dirty="0">
                        <a:latin typeface="Times New Roman" pitchFamily="18" charset="0"/>
                        <a:ea typeface="標楷體" pitchFamily="65" charset="-12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Arial" pitchFamily="34" charset="0"/>
                          <a:ea typeface="+mn-ea"/>
                          <a:cs typeface="Arial" pitchFamily="34" charset="0"/>
                        </a:rPr>
                        <a:t>NATIONAL INSTITUTES OF HEALTH (NIH) U.S. DEPT. OF HEALTH AND HUMAN SERVICES (DHHS) U.S. GOVERNMENT</a:t>
                      </a:r>
                      <a:endParaRPr lang="zh-TW" altLang="en-US" sz="1200" baseline="0" dirty="0">
                        <a:latin typeface="Arial" pitchFamily="34" charset="0"/>
                        <a:ea typeface="標楷體" pitchFamily="65" charset="-120"/>
                        <a:cs typeface="Arial" pitchFamily="34" charset="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aseline="0" dirty="0" smtClean="0">
                          <a:latin typeface="Times New Roman" pitchFamily="18" charset="0"/>
                          <a:ea typeface="標楷體" pitchFamily="65" charset="-120"/>
                        </a:rPr>
                        <a:t>公開日</a:t>
                      </a:r>
                      <a:endParaRPr lang="zh-TW" altLang="en-US" sz="1600" baseline="0" dirty="0">
                        <a:latin typeface="Times New Roman" pitchFamily="18" charset="0"/>
                        <a:ea typeface="標楷體" pitchFamily="65" charset="-12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0" i="0" kern="1200" dirty="0" smtClean="0">
                          <a:solidFill>
                            <a:schemeClr val="tx1"/>
                          </a:solidFill>
                          <a:latin typeface="Arial" pitchFamily="34" charset="0"/>
                          <a:ea typeface="+mn-ea"/>
                          <a:cs typeface="Arial" pitchFamily="34" charset="0"/>
                        </a:rPr>
                        <a:t>2018-05-10 </a:t>
                      </a:r>
                      <a:endParaRPr lang="en-US" altLang="zh-TW" sz="1400" dirty="0">
                        <a:solidFill>
                          <a:srgbClr val="0000FF"/>
                        </a:solidFill>
                        <a:effectLst/>
                        <a:latin typeface="Arial" pitchFamily="34" charset="0"/>
                        <a:cs typeface="Arial" pitchFamily="34" charset="0"/>
                      </a:endParaRPr>
                    </a:p>
                  </a:txBody>
                  <a:tcPr marL="2857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sz="1600" baseline="0" dirty="0">
                        <a:latin typeface="Times New Roman" pitchFamily="18" charset="0"/>
                        <a:ea typeface="標楷體" pitchFamily="65" charset="-12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0" i="0" kern="1200" dirty="0">
                        <a:solidFill>
                          <a:schemeClr val="tx1"/>
                        </a:solidFill>
                        <a:latin typeface="Arial" pitchFamily="34" charset="0"/>
                        <a:ea typeface="+mn-ea"/>
                        <a:cs typeface="Arial" pitchFamily="34" charset="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9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aseline="0" dirty="0" smtClean="0">
                          <a:latin typeface="Times New Roman" pitchFamily="18" charset="0"/>
                          <a:ea typeface="標楷體" pitchFamily="65" charset="-120"/>
                        </a:rPr>
                        <a:t>摘要</a:t>
                      </a:r>
                      <a:endParaRPr lang="zh-TW" altLang="en-US" sz="1400" baseline="0" dirty="0">
                        <a:latin typeface="Times New Roman" pitchFamily="18" charset="0"/>
                        <a:ea typeface="標楷體" pitchFamily="65" charset="-12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gridSpan="3">
                  <a:txBody>
                    <a:bodyPr/>
                    <a:lstStyle/>
                    <a:p>
                      <a:pPr fontAlgn="base"/>
                      <a:r>
                        <a:rPr lang="en-US" sz="1200" b="0" i="0" kern="1200" dirty="0" smtClean="0">
                          <a:solidFill>
                            <a:schemeClr val="tx1"/>
                          </a:solidFill>
                          <a:latin typeface="Arial" pitchFamily="34" charset="0"/>
                          <a:ea typeface="+mn-ea"/>
                          <a:cs typeface="Arial" pitchFamily="34" charset="0"/>
                        </a:rPr>
                        <a:t>The disclosed method of treating a malignant solid tumor in a subject includes the steps of administering to the subject an </a:t>
                      </a:r>
                      <a:r>
                        <a:rPr lang="en-US" sz="1200" b="0" i="0" kern="1200" dirty="0" err="1" smtClean="0">
                          <a:solidFill>
                            <a:schemeClr val="tx1"/>
                          </a:solidFill>
                          <a:latin typeface="Arial" pitchFamily="34" charset="0"/>
                          <a:ea typeface="+mn-ea"/>
                          <a:cs typeface="Arial" pitchFamily="34" charset="0"/>
                        </a:rPr>
                        <a:t>immunomodulatory</a:t>
                      </a:r>
                      <a:r>
                        <a:rPr lang="en-US" sz="1200" b="0" i="0" kern="1200" dirty="0" smtClean="0">
                          <a:solidFill>
                            <a:schemeClr val="tx1"/>
                          </a:solidFill>
                          <a:latin typeface="Arial" pitchFamily="34" charset="0"/>
                          <a:ea typeface="+mn-ea"/>
                          <a:cs typeface="Arial" pitchFamily="34" charset="0"/>
                        </a:rPr>
                        <a:t> dose of a radioactive </a:t>
                      </a:r>
                      <a:r>
                        <a:rPr lang="en-US" sz="1200" b="0" i="0" kern="1200" dirty="0" err="1" smtClean="0">
                          <a:solidFill>
                            <a:schemeClr val="tx1"/>
                          </a:solidFill>
                          <a:latin typeface="Arial" pitchFamily="34" charset="0"/>
                          <a:ea typeface="+mn-ea"/>
                          <a:cs typeface="Arial" pitchFamily="34" charset="0"/>
                        </a:rPr>
                        <a:t>phospholipid</a:t>
                      </a:r>
                      <a:r>
                        <a:rPr lang="en-US" sz="1200" b="0" i="0" kern="1200" dirty="0" smtClean="0">
                          <a:solidFill>
                            <a:schemeClr val="tx1"/>
                          </a:solidFill>
                          <a:latin typeface="Arial" pitchFamily="34" charset="0"/>
                          <a:ea typeface="+mn-ea"/>
                          <a:cs typeface="Arial" pitchFamily="34" charset="0"/>
                        </a:rPr>
                        <a:t> ether metal </a:t>
                      </a:r>
                      <a:r>
                        <a:rPr lang="en-US" sz="1200" b="0" i="0" kern="1200" dirty="0" err="1" smtClean="0">
                          <a:solidFill>
                            <a:schemeClr val="tx1"/>
                          </a:solidFill>
                          <a:latin typeface="Arial" pitchFamily="34" charset="0"/>
                          <a:ea typeface="+mn-ea"/>
                          <a:cs typeface="Arial" pitchFamily="34" charset="0"/>
                        </a:rPr>
                        <a:t>chelate</a:t>
                      </a:r>
                      <a:r>
                        <a:rPr lang="en-US" sz="1200" b="0" i="0" kern="1200" dirty="0" smtClean="0">
                          <a:solidFill>
                            <a:schemeClr val="tx1"/>
                          </a:solidFill>
                          <a:latin typeface="Arial" pitchFamily="34" charset="0"/>
                          <a:ea typeface="+mn-ea"/>
                          <a:cs typeface="Arial" pitchFamily="34" charset="0"/>
                        </a:rPr>
                        <a:t>, a </a:t>
                      </a:r>
                      <a:r>
                        <a:rPr lang="en-US" sz="1200" b="0" i="0" kern="1200" dirty="0" err="1" smtClean="0">
                          <a:solidFill>
                            <a:schemeClr val="tx1"/>
                          </a:solidFill>
                          <a:latin typeface="Arial" pitchFamily="34" charset="0"/>
                          <a:ea typeface="+mn-ea"/>
                          <a:cs typeface="Arial" pitchFamily="34" charset="0"/>
                        </a:rPr>
                        <a:t>radiohalogenated</a:t>
                      </a:r>
                      <a:r>
                        <a:rPr lang="en-US" sz="1200" b="0" i="0" kern="1200" dirty="0" smtClean="0">
                          <a:solidFill>
                            <a:schemeClr val="tx1"/>
                          </a:solidFill>
                          <a:latin typeface="Arial" pitchFamily="34" charset="0"/>
                          <a:ea typeface="+mn-ea"/>
                          <a:cs typeface="Arial" pitchFamily="34" charset="0"/>
                        </a:rPr>
                        <a:t> </a:t>
                      </a:r>
                      <a:r>
                        <a:rPr lang="en-US" sz="1200" b="0" i="0" kern="1200" dirty="0" err="1" smtClean="0">
                          <a:solidFill>
                            <a:schemeClr val="tx1"/>
                          </a:solidFill>
                          <a:latin typeface="Arial" pitchFamily="34" charset="0"/>
                          <a:ea typeface="+mn-ea"/>
                          <a:cs typeface="Arial" pitchFamily="34" charset="0"/>
                        </a:rPr>
                        <a:t>phospholipid</a:t>
                      </a:r>
                      <a:r>
                        <a:rPr lang="en-US" sz="1200" b="0" i="0" kern="1200" dirty="0" smtClean="0">
                          <a:solidFill>
                            <a:schemeClr val="tx1"/>
                          </a:solidFill>
                          <a:latin typeface="Arial" pitchFamily="34" charset="0"/>
                          <a:ea typeface="+mn-ea"/>
                          <a:cs typeface="Arial" pitchFamily="34" charset="0"/>
                        </a:rPr>
                        <a:t> ether, or other targeted radiotherapy (TRT) agent that is differentially retained within malignant solid tumor tissue, and either (a) performing in situ tumor vaccination in the subject by introducing into at least one of the malignant solid tumors one or more agents capable of stimulating specific immune cells within the tumor microenvironment, or (b) performing immunotherapy in the subject by systemically administering to the subject an </a:t>
                      </a:r>
                      <a:r>
                        <a:rPr lang="en-US" sz="1200" b="0" i="0" kern="1200" dirty="0" err="1" smtClean="0">
                          <a:solidFill>
                            <a:schemeClr val="tx1"/>
                          </a:solidFill>
                          <a:latin typeface="Arial" pitchFamily="34" charset="0"/>
                          <a:ea typeface="+mn-ea"/>
                          <a:cs typeface="Arial" pitchFamily="34" charset="0"/>
                        </a:rPr>
                        <a:t>immunostimulatory</a:t>
                      </a:r>
                      <a:r>
                        <a:rPr lang="en-US" sz="1200" b="0" i="0" kern="1200" dirty="0" smtClean="0">
                          <a:solidFill>
                            <a:schemeClr val="tx1"/>
                          </a:solidFill>
                          <a:latin typeface="Arial" pitchFamily="34" charset="0"/>
                          <a:ea typeface="+mn-ea"/>
                          <a:cs typeface="Arial" pitchFamily="34" charset="0"/>
                        </a:rPr>
                        <a:t> agent, such as an immune checkpoint inhibitor. In a non-limiting example, the radioactive </a:t>
                      </a:r>
                      <a:r>
                        <a:rPr lang="en-US" sz="1200" b="0" i="0" kern="1200" dirty="0" err="1" smtClean="0">
                          <a:solidFill>
                            <a:schemeClr val="tx1"/>
                          </a:solidFill>
                          <a:latin typeface="Arial" pitchFamily="34" charset="0"/>
                          <a:ea typeface="+mn-ea"/>
                          <a:cs typeface="Arial" pitchFamily="34" charset="0"/>
                        </a:rPr>
                        <a:t>phospholipid</a:t>
                      </a:r>
                      <a:r>
                        <a:rPr lang="en-US" sz="1200" b="0" i="0" kern="1200" dirty="0" smtClean="0">
                          <a:solidFill>
                            <a:schemeClr val="tx1"/>
                          </a:solidFill>
                          <a:latin typeface="Arial" pitchFamily="34" charset="0"/>
                          <a:ea typeface="+mn-ea"/>
                          <a:cs typeface="Arial" pitchFamily="34" charset="0"/>
                        </a:rPr>
                        <a:t> ether metal </a:t>
                      </a:r>
                      <a:r>
                        <a:rPr lang="en-US" sz="1200" b="0" i="0" kern="1200" dirty="0" err="1" smtClean="0">
                          <a:solidFill>
                            <a:schemeClr val="tx1"/>
                          </a:solidFill>
                          <a:latin typeface="Arial" pitchFamily="34" charset="0"/>
                          <a:ea typeface="+mn-ea"/>
                          <a:cs typeface="Arial" pitchFamily="34" charset="0"/>
                        </a:rPr>
                        <a:t>chelate</a:t>
                      </a:r>
                      <a:r>
                        <a:rPr lang="en-US" sz="1200" b="0" i="0" kern="1200" dirty="0" smtClean="0">
                          <a:solidFill>
                            <a:schemeClr val="tx1"/>
                          </a:solidFill>
                          <a:latin typeface="Arial" pitchFamily="34" charset="0"/>
                          <a:ea typeface="+mn-ea"/>
                          <a:cs typeface="Arial" pitchFamily="34" charset="0"/>
                        </a:rPr>
                        <a:t> or </a:t>
                      </a:r>
                      <a:r>
                        <a:rPr lang="en-US" sz="1200" b="0" i="0" kern="1200" dirty="0" err="1" smtClean="0">
                          <a:solidFill>
                            <a:schemeClr val="tx1"/>
                          </a:solidFill>
                          <a:latin typeface="Arial" pitchFamily="34" charset="0"/>
                          <a:ea typeface="+mn-ea"/>
                          <a:cs typeface="Arial" pitchFamily="34" charset="0"/>
                        </a:rPr>
                        <a:t>radiohalogenated</a:t>
                      </a:r>
                      <a:r>
                        <a:rPr lang="en-US" sz="1200" b="0" i="0" kern="1200" dirty="0" smtClean="0">
                          <a:solidFill>
                            <a:schemeClr val="tx1"/>
                          </a:solidFill>
                          <a:latin typeface="Arial" pitchFamily="34" charset="0"/>
                          <a:ea typeface="+mn-ea"/>
                          <a:cs typeface="Arial" pitchFamily="34" charset="0"/>
                        </a:rPr>
                        <a:t> </a:t>
                      </a:r>
                      <a:r>
                        <a:rPr lang="en-US" sz="1200" b="0" i="0" kern="1200" dirty="0" err="1" smtClean="0">
                          <a:solidFill>
                            <a:schemeClr val="tx1"/>
                          </a:solidFill>
                          <a:latin typeface="Arial" pitchFamily="34" charset="0"/>
                          <a:ea typeface="+mn-ea"/>
                          <a:cs typeface="Arial" pitchFamily="34" charset="0"/>
                        </a:rPr>
                        <a:t>phospholipid</a:t>
                      </a:r>
                      <a:r>
                        <a:rPr lang="en-US" sz="1200" b="0" i="0" kern="1200" dirty="0" smtClean="0">
                          <a:solidFill>
                            <a:schemeClr val="tx1"/>
                          </a:solidFill>
                          <a:latin typeface="Arial" pitchFamily="34" charset="0"/>
                          <a:ea typeface="+mn-ea"/>
                          <a:cs typeface="Arial" pitchFamily="34" charset="0"/>
                        </a:rPr>
                        <a:t> ether has the formula:</a:t>
                      </a:r>
                    </a:p>
                    <a:p>
                      <a:pPr fontAlgn="base"/>
                      <a:endParaRPr lang="en-US" sz="1200" b="0" i="0" kern="1200" dirty="0" smtClean="0">
                        <a:solidFill>
                          <a:schemeClr val="tx1"/>
                        </a:solidFill>
                        <a:latin typeface="+mn-lt"/>
                        <a:ea typeface="+mn-ea"/>
                        <a:cs typeface="+mn-cs"/>
                      </a:endParaRPr>
                    </a:p>
                    <a:p>
                      <a:pPr algn="ctr" fontAlgn="base"/>
                      <a:endParaRPr lang="en-US" sz="1200" b="0" i="0" kern="1200" dirty="0" smtClean="0">
                        <a:solidFill>
                          <a:schemeClr val="tx1"/>
                        </a:solidFill>
                        <a:latin typeface="+mn-lt"/>
                        <a:ea typeface="+mn-ea"/>
                        <a:cs typeface="+mn-cs"/>
                      </a:endParaRPr>
                    </a:p>
                    <a:p>
                      <a:pPr marL="0" marR="0" indent="0" algn="ctr" defTabSz="685800" rtl="0" eaLnBrk="1" fontAlgn="base" latinLnBrk="0" hangingPunct="1">
                        <a:lnSpc>
                          <a:spcPct val="100000"/>
                        </a:lnSpc>
                        <a:spcBef>
                          <a:spcPts val="0"/>
                        </a:spcBef>
                        <a:spcAft>
                          <a:spcPts val="0"/>
                        </a:spcAft>
                        <a:buClrTx/>
                        <a:buSzTx/>
                        <a:buFontTx/>
                        <a:buNone/>
                        <a:tabLst/>
                        <a:defRPr/>
                      </a:pPr>
                      <a:endParaRPr lang="en-US" sz="1050" b="0" i="0" kern="1200" dirty="0" smtClean="0">
                        <a:solidFill>
                          <a:schemeClr val="tx1"/>
                        </a:solidFill>
                        <a:latin typeface="+mn-lt"/>
                        <a:ea typeface="+mn-ea"/>
                        <a:cs typeface="+mn-cs"/>
                      </a:endParaRPr>
                    </a:p>
                    <a:p>
                      <a:pPr algn="ct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Arial" pitchFamily="34" charset="0"/>
                          <a:ea typeface="+mn-ea"/>
                          <a:cs typeface="Arial" pitchFamily="34" charset="0"/>
                        </a:rPr>
                        <a:t>wherein R</a:t>
                      </a:r>
                      <a:r>
                        <a:rPr lang="en-US" sz="1200" b="0" i="0" kern="1200" baseline="-25000" dirty="0" smtClean="0">
                          <a:solidFill>
                            <a:schemeClr val="tx1"/>
                          </a:solidFill>
                          <a:latin typeface="Arial" pitchFamily="34" charset="0"/>
                          <a:ea typeface="+mn-ea"/>
                          <a:cs typeface="Arial" pitchFamily="34" charset="0"/>
                        </a:rPr>
                        <a:t>1 </a:t>
                      </a:r>
                      <a:r>
                        <a:rPr lang="en-US" sz="1200" b="0" i="0" kern="1200" dirty="0" smtClean="0">
                          <a:solidFill>
                            <a:schemeClr val="tx1"/>
                          </a:solidFill>
                          <a:latin typeface="Arial" pitchFamily="34" charset="0"/>
                          <a:ea typeface="+mn-ea"/>
                          <a:cs typeface="Arial" pitchFamily="34" charset="0"/>
                        </a:rPr>
                        <a:t>comprises a chelating agent that is </a:t>
                      </a:r>
                      <a:r>
                        <a:rPr lang="en-US" sz="1200" b="0" i="0" kern="1200" dirty="0" err="1" smtClean="0">
                          <a:solidFill>
                            <a:schemeClr val="tx1"/>
                          </a:solidFill>
                          <a:latin typeface="Arial" pitchFamily="34" charset="0"/>
                          <a:ea typeface="+mn-ea"/>
                          <a:cs typeface="Arial" pitchFamily="34" charset="0"/>
                        </a:rPr>
                        <a:t>chelated</a:t>
                      </a:r>
                      <a:r>
                        <a:rPr lang="en-US" sz="1200" b="0" i="0" kern="1200" dirty="0" smtClean="0">
                          <a:solidFill>
                            <a:schemeClr val="tx1"/>
                          </a:solidFill>
                          <a:latin typeface="Arial" pitchFamily="34" charset="0"/>
                          <a:ea typeface="+mn-ea"/>
                          <a:cs typeface="Arial" pitchFamily="34" charset="0"/>
                        </a:rPr>
                        <a:t> to a metal atom, wherein the metal atom is an alpha, beta or Auger emitting metal isotope with a half-life of greater than 6 hours and less than 30 days, or wherein R</a:t>
                      </a:r>
                      <a:r>
                        <a:rPr lang="en-US" sz="1200" b="0" i="0" kern="1200" baseline="-25000" dirty="0" smtClean="0">
                          <a:solidFill>
                            <a:schemeClr val="tx1"/>
                          </a:solidFill>
                          <a:latin typeface="Arial" pitchFamily="34" charset="0"/>
                          <a:ea typeface="+mn-ea"/>
                          <a:cs typeface="Arial" pitchFamily="34" charset="0"/>
                        </a:rPr>
                        <a:t>1 </a:t>
                      </a:r>
                      <a:r>
                        <a:rPr lang="en-US" sz="1200" b="0" i="0" kern="1200" dirty="0" smtClean="0">
                          <a:solidFill>
                            <a:schemeClr val="tx1"/>
                          </a:solidFill>
                          <a:latin typeface="Arial" pitchFamily="34" charset="0"/>
                          <a:ea typeface="+mn-ea"/>
                          <a:cs typeface="Arial" pitchFamily="34" charset="0"/>
                        </a:rPr>
                        <a:t>comprises a radioactive halogen isotope. In one such embodiment, a is 1, n is 18, m is 0, b is 1, and R</a:t>
                      </a:r>
                      <a:r>
                        <a:rPr lang="en-US" sz="1200" b="0" i="0" kern="1200" baseline="-25000" dirty="0" smtClean="0">
                          <a:solidFill>
                            <a:schemeClr val="tx1"/>
                          </a:solidFill>
                          <a:latin typeface="Arial" pitchFamily="34" charset="0"/>
                          <a:ea typeface="+mn-ea"/>
                          <a:cs typeface="Arial" pitchFamily="34" charset="0"/>
                        </a:rPr>
                        <a:t>2 </a:t>
                      </a:r>
                      <a:r>
                        <a:rPr lang="en-US" sz="1200" b="0" i="0" kern="1200" dirty="0" smtClean="0">
                          <a:solidFill>
                            <a:schemeClr val="tx1"/>
                          </a:solidFill>
                          <a:latin typeface="Arial" pitchFamily="34" charset="0"/>
                          <a:ea typeface="+mn-ea"/>
                          <a:cs typeface="Arial" pitchFamily="34" charset="0"/>
                        </a:rPr>
                        <a:t>is —N</a:t>
                      </a:r>
                      <a:r>
                        <a:rPr lang="en-US" sz="1200" b="0" i="0" kern="1200" baseline="30000" dirty="0" smtClean="0">
                          <a:solidFill>
                            <a:schemeClr val="tx1"/>
                          </a:solidFill>
                          <a:latin typeface="Arial" pitchFamily="34" charset="0"/>
                          <a:ea typeface="+mn-ea"/>
                          <a:cs typeface="Arial" pitchFamily="34" charset="0"/>
                        </a:rPr>
                        <a:t>+</a:t>
                      </a:r>
                      <a:r>
                        <a:rPr lang="en-US" sz="1200" b="0" i="0" kern="1200" dirty="0" smtClean="0">
                          <a:solidFill>
                            <a:schemeClr val="tx1"/>
                          </a:solidFill>
                          <a:latin typeface="Arial" pitchFamily="34" charset="0"/>
                          <a:ea typeface="+mn-ea"/>
                          <a:cs typeface="Arial" pitchFamily="34" charset="0"/>
                        </a:rPr>
                        <a:t>(CH</a:t>
                      </a:r>
                      <a:r>
                        <a:rPr lang="en-US" sz="1200" b="0" i="0" kern="1200" baseline="-25000" dirty="0" smtClean="0">
                          <a:solidFill>
                            <a:schemeClr val="tx1"/>
                          </a:solidFill>
                          <a:latin typeface="Arial" pitchFamily="34" charset="0"/>
                          <a:ea typeface="+mn-ea"/>
                          <a:cs typeface="Arial" pitchFamily="34" charset="0"/>
                        </a:rPr>
                        <a:t>3</a:t>
                      </a:r>
                      <a:r>
                        <a:rPr lang="en-US" sz="1200" b="0" i="0" kern="1200" dirty="0" smtClean="0">
                          <a:solidFill>
                            <a:schemeClr val="tx1"/>
                          </a:solidFill>
                          <a:latin typeface="Arial" pitchFamily="34" charset="0"/>
                          <a:ea typeface="+mn-ea"/>
                          <a:cs typeface="Arial" pitchFamily="34" charset="0"/>
                        </a:rPr>
                        <a:t>)</a:t>
                      </a:r>
                      <a:r>
                        <a:rPr lang="en-US" sz="1200" b="0" i="0" kern="1200" baseline="-25000" dirty="0" smtClean="0">
                          <a:solidFill>
                            <a:schemeClr val="tx1"/>
                          </a:solidFill>
                          <a:latin typeface="Arial" pitchFamily="34" charset="0"/>
                          <a:ea typeface="+mn-ea"/>
                          <a:cs typeface="Arial" pitchFamily="34" charset="0"/>
                        </a:rPr>
                        <a:t>3</a:t>
                      </a:r>
                      <a:r>
                        <a:rPr lang="en-US" sz="1200" b="0" i="0" kern="1200" dirty="0" smtClean="0">
                          <a:solidFill>
                            <a:schemeClr val="tx1"/>
                          </a:solidFill>
                          <a:latin typeface="Arial" pitchFamily="34" charset="0"/>
                          <a:ea typeface="+mn-ea"/>
                          <a:cs typeface="Arial" pitchFamily="34" charset="0"/>
                        </a:rPr>
                        <a:t>.</a:t>
                      </a:r>
                      <a:endParaRPr lang="en-US" sz="1200" b="0" i="0" kern="1200" dirty="0">
                        <a:solidFill>
                          <a:schemeClr val="tx1"/>
                        </a:solidFill>
                        <a:latin typeface="Arial" pitchFamily="34" charset="0"/>
                        <a:ea typeface="+mn-ea"/>
                        <a:cs typeface="Arial" pitchFamily="34" charset="0"/>
                      </a:endParaRPr>
                    </a:p>
                  </a:txBody>
                  <a:tcPr marL="91443" marR="9144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aseline="0" dirty="0">
                        <a:latin typeface="Times New Roman"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baseline="0" dirty="0">
                        <a:latin typeface="Times New Roman" pitchFamily="18" charset="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22555" name="標題 1"/>
          <p:cNvSpPr txBox="1">
            <a:spLocks/>
          </p:cNvSpPr>
          <p:nvPr/>
        </p:nvSpPr>
        <p:spPr bwMode="auto">
          <a:xfrm>
            <a:off x="179512" y="476672"/>
            <a:ext cx="7500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800" b="1" dirty="0">
                <a:solidFill>
                  <a:schemeClr val="bg1"/>
                </a:solidFill>
                <a:latin typeface="微軟正黑體" panose="020B0604030504040204" pitchFamily="34" charset="-120"/>
                <a:ea typeface="微軟正黑體" panose="020B0604030504040204" pitchFamily="34" charset="-120"/>
                <a:cs typeface="+mj-cs"/>
              </a:rPr>
              <a:t>US20180126012A1</a:t>
            </a: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簡介</a:t>
            </a:r>
            <a:endParaRPr lang="en-US" altLang="zh-TW" sz="2800" b="1" dirty="0">
              <a:solidFill>
                <a:schemeClr val="bg1"/>
              </a:solidFill>
              <a:latin typeface="微軟正黑體" panose="020B0604030504040204" pitchFamily="34" charset="-120"/>
              <a:ea typeface="微軟正黑體" panose="020B0604030504040204" pitchFamily="34" charset="-120"/>
              <a:cs typeface="+mj-cs"/>
            </a:endParaRPr>
          </a:p>
        </p:txBody>
      </p:sp>
      <p:pic>
        <p:nvPicPr>
          <p:cNvPr id="22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869160"/>
            <a:ext cx="4089052" cy="74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02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639507211"/>
              </p:ext>
            </p:extLst>
          </p:nvPr>
        </p:nvGraphicFramePr>
        <p:xfrm>
          <a:off x="179512" y="2204864"/>
          <a:ext cx="8188325" cy="1280022"/>
        </p:xfrm>
        <a:graphic>
          <a:graphicData uri="http://schemas.openxmlformats.org/drawingml/2006/table">
            <a:tbl>
              <a:tblPr firstRow="1" bandRow="1">
                <a:tableStyleId>{16D9F66E-5EB9-4882-86FB-DCBF35E3C3E4}</a:tableStyleId>
              </a:tblPr>
              <a:tblGrid>
                <a:gridCol w="1531267"/>
                <a:gridCol w="6657058"/>
              </a:tblGrid>
              <a:tr h="426508">
                <a:tc>
                  <a:txBody>
                    <a:bodyPr/>
                    <a:lstStyle/>
                    <a:p>
                      <a:r>
                        <a:rPr lang="en-US" sz="2200" b="1" kern="1200" dirty="0" smtClean="0">
                          <a:solidFill>
                            <a:schemeClr val="dk1"/>
                          </a:solidFill>
                          <a:latin typeface="Arial" pitchFamily="34" charset="0"/>
                          <a:ea typeface="+mn-ea"/>
                          <a:cs typeface="Arial" pitchFamily="34" charset="0"/>
                        </a:rPr>
                        <a:t>A61K 41</a:t>
                      </a:r>
                      <a:endParaRPr lang="zh-TW" altLang="en-US" sz="2200" b="1" dirty="0">
                        <a:latin typeface="Arial" pitchFamily="34" charset="0"/>
                        <a:cs typeface="Arial" pitchFamily="34" charset="0"/>
                      </a:endParaRPr>
                    </a:p>
                  </a:txBody>
                  <a:tcPr marL="91438" marR="91438" marT="45697" marB="45697"/>
                </a:tc>
                <a:tc>
                  <a:txBody>
                    <a:bodyPr/>
                    <a:lstStyle/>
                    <a:p>
                      <a:r>
                        <a:rPr lang="zh-TW" altLang="en-US" sz="2200" b="1" kern="1200" dirty="0" smtClean="0">
                          <a:solidFill>
                            <a:schemeClr val="dk1"/>
                          </a:solidFill>
                          <a:latin typeface="標楷體" pitchFamily="65" charset="-120"/>
                          <a:ea typeface="標楷體" pitchFamily="65" charset="-120"/>
                          <a:cs typeface="+mn-cs"/>
                        </a:rPr>
                        <a:t>用波能或粒子輻射處理材料之方法製得的醫藥配製品</a:t>
                      </a:r>
                      <a:endParaRPr lang="zh-TW" altLang="en-US" sz="2200" dirty="0">
                        <a:latin typeface="標楷體" pitchFamily="65" charset="-120"/>
                        <a:ea typeface="標楷體" pitchFamily="65" charset="-120"/>
                      </a:endParaRPr>
                    </a:p>
                  </a:txBody>
                  <a:tcPr marL="91438" marR="91438" marT="45697" marB="45697"/>
                </a:tc>
              </a:tr>
              <a:tr h="426508">
                <a:tc>
                  <a:txBody>
                    <a:bodyPr/>
                    <a:lstStyle/>
                    <a:p>
                      <a:r>
                        <a:rPr lang="en-US" sz="2200" b="1" kern="1200" dirty="0" smtClean="0">
                          <a:solidFill>
                            <a:schemeClr val="dk1"/>
                          </a:solidFill>
                          <a:latin typeface="Arial" pitchFamily="34" charset="0"/>
                          <a:ea typeface="+mn-ea"/>
                          <a:cs typeface="Arial" pitchFamily="34" charset="0"/>
                        </a:rPr>
                        <a:t>A61K 51</a:t>
                      </a:r>
                      <a:endParaRPr lang="zh-TW" altLang="en-US" sz="2200" b="1" dirty="0">
                        <a:latin typeface="Arial" pitchFamily="34" charset="0"/>
                        <a:cs typeface="Arial" pitchFamily="34" charset="0"/>
                      </a:endParaRPr>
                    </a:p>
                  </a:txBody>
                  <a:tcPr marL="91438" marR="91438" marT="45697" marB="45697"/>
                </a:tc>
                <a:tc>
                  <a:txBody>
                    <a:bodyPr/>
                    <a:lstStyle/>
                    <a:p>
                      <a:r>
                        <a:rPr lang="zh-TW" altLang="en-US" sz="2200" b="1" kern="1200" dirty="0" smtClean="0">
                          <a:solidFill>
                            <a:schemeClr val="dk1"/>
                          </a:solidFill>
                          <a:latin typeface="標楷體" pitchFamily="65" charset="-120"/>
                          <a:ea typeface="標楷體" pitchFamily="65" charset="-120"/>
                          <a:cs typeface="+mn-cs"/>
                        </a:rPr>
                        <a:t>用於治療或体內試驗用之含有放射活性物質的配製品</a:t>
                      </a:r>
                      <a:endParaRPr lang="zh-TW" altLang="en-US" sz="2200" dirty="0">
                        <a:latin typeface="標楷體" pitchFamily="65" charset="-120"/>
                        <a:ea typeface="標楷體" pitchFamily="65" charset="-120"/>
                      </a:endParaRPr>
                    </a:p>
                  </a:txBody>
                  <a:tcPr marL="91438" marR="91438" marT="45697" marB="45697"/>
                </a:tc>
              </a:tr>
              <a:tr h="426508">
                <a:tc>
                  <a:txBody>
                    <a:bodyPr/>
                    <a:lstStyle/>
                    <a:p>
                      <a:r>
                        <a:rPr lang="en-US" sz="2200" b="1" kern="1200" dirty="0" smtClean="0">
                          <a:solidFill>
                            <a:schemeClr val="dk1"/>
                          </a:solidFill>
                          <a:latin typeface="Arial" pitchFamily="34" charset="0"/>
                          <a:ea typeface="+mn-ea"/>
                          <a:cs typeface="Arial" pitchFamily="34" charset="0"/>
                        </a:rPr>
                        <a:t>A61M 36</a:t>
                      </a:r>
                      <a:endParaRPr lang="zh-TW" altLang="en-US" sz="2200" b="1" dirty="0">
                        <a:latin typeface="Arial" pitchFamily="34" charset="0"/>
                        <a:cs typeface="Arial" pitchFamily="34" charset="0"/>
                      </a:endParaRPr>
                    </a:p>
                  </a:txBody>
                  <a:tcPr marL="91438" marR="91438" marT="45697" marB="45697"/>
                </a:tc>
                <a:tc>
                  <a:txBody>
                    <a:bodyPr/>
                    <a:lstStyle/>
                    <a:p>
                      <a:r>
                        <a:rPr lang="zh-TW" altLang="en-US" sz="2200" b="1" kern="1200" dirty="0" smtClean="0">
                          <a:solidFill>
                            <a:schemeClr val="dk1"/>
                          </a:solidFill>
                          <a:latin typeface="標楷體" pitchFamily="65" charset="-120"/>
                          <a:ea typeface="標楷體" pitchFamily="65" charset="-120"/>
                          <a:cs typeface="+mn-cs"/>
                        </a:rPr>
                        <a:t>將放射性材料運用於人體者</a:t>
                      </a:r>
                      <a:endParaRPr lang="zh-TW" altLang="en-US" sz="2200" dirty="0">
                        <a:latin typeface="標楷體" pitchFamily="65" charset="-120"/>
                        <a:ea typeface="標楷體" pitchFamily="65" charset="-120"/>
                      </a:endParaRPr>
                    </a:p>
                  </a:txBody>
                  <a:tcPr marL="91438" marR="91438" marT="45697" marB="45697"/>
                </a:tc>
              </a:tr>
            </a:tbl>
          </a:graphicData>
        </a:graphic>
      </p:graphicFrame>
      <p:sp>
        <p:nvSpPr>
          <p:cNvPr id="3" name="向下箭號 2"/>
          <p:cNvSpPr/>
          <p:nvPr/>
        </p:nvSpPr>
        <p:spPr>
          <a:xfrm>
            <a:off x="4195887" y="3665364"/>
            <a:ext cx="214312" cy="1000125"/>
          </a:xfrm>
          <a:prstGeom prst="downArrow">
            <a:avLst/>
          </a:prstGeom>
          <a:solidFill>
            <a:srgbClr val="000099"/>
          </a:solidFill>
          <a:ln cmpd="dbl">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矩形 3"/>
          <p:cNvSpPr/>
          <p:nvPr/>
        </p:nvSpPr>
        <p:spPr>
          <a:xfrm>
            <a:off x="3160043" y="4736926"/>
            <a:ext cx="2500312" cy="4302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fontAlgn="auto">
              <a:spcBef>
                <a:spcPts val="0"/>
              </a:spcBef>
              <a:spcAft>
                <a:spcPts val="0"/>
              </a:spcAft>
              <a:defRPr/>
            </a:pPr>
            <a:r>
              <a:rPr kumimoji="0" lang="zh-TW" altLang="en-US" sz="2200" dirty="0">
                <a:latin typeface="標楷體" pitchFamily="65" charset="-120"/>
                <a:ea typeface="標楷體" pitchFamily="65" charset="-120"/>
              </a:rPr>
              <a:t>應用於</a:t>
            </a:r>
            <a:r>
              <a:rPr kumimoji="0" lang="zh-TW" altLang="en-US" sz="2200" b="1" dirty="0">
                <a:solidFill>
                  <a:srgbClr val="0000FF"/>
                </a:solidFill>
                <a:latin typeface="標楷體" pitchFamily="65" charset="-120"/>
                <a:ea typeface="標楷體" pitchFamily="65" charset="-120"/>
              </a:rPr>
              <a:t>腫瘤</a:t>
            </a:r>
            <a:r>
              <a:rPr kumimoji="0" lang="zh-TW" altLang="en-US" sz="2200" b="1" dirty="0">
                <a:solidFill>
                  <a:srgbClr val="0000FF"/>
                </a:solidFill>
                <a:latin typeface="標楷體"/>
                <a:ea typeface="標楷體"/>
              </a:rPr>
              <a:t>、癌症</a:t>
            </a:r>
            <a:endParaRPr kumimoji="0" lang="zh-TW" altLang="en-US" sz="2200" b="1" dirty="0">
              <a:solidFill>
                <a:srgbClr val="0000FF"/>
              </a:solidFill>
              <a:latin typeface="標楷體" pitchFamily="65" charset="-120"/>
              <a:ea typeface="標楷體" pitchFamily="65" charset="-120"/>
            </a:endParaRPr>
          </a:p>
        </p:txBody>
      </p:sp>
      <p:sp>
        <p:nvSpPr>
          <p:cNvPr id="5" name="矩形 4"/>
          <p:cNvSpPr/>
          <p:nvPr/>
        </p:nvSpPr>
        <p:spPr>
          <a:xfrm>
            <a:off x="677987" y="5536533"/>
            <a:ext cx="7689850" cy="8620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fontAlgn="auto">
              <a:spcBef>
                <a:spcPts val="0"/>
              </a:spcBef>
              <a:spcAft>
                <a:spcPts val="0"/>
              </a:spcAft>
              <a:defRPr/>
            </a:pPr>
            <a:r>
              <a:rPr kumimoji="0" lang="zh-TW" altLang="en-US" sz="2500" dirty="0">
                <a:latin typeface="標楷體" pitchFamily="65" charset="-120"/>
                <a:ea typeface="標楷體" pitchFamily="65" charset="-120"/>
              </a:rPr>
              <a:t>應用於腫瘤</a:t>
            </a:r>
            <a:r>
              <a:rPr kumimoji="0" lang="zh-TW" altLang="en-US" sz="2500" dirty="0">
                <a:latin typeface="標楷體"/>
                <a:ea typeface="標楷體"/>
              </a:rPr>
              <a:t>、癌症，專利公開統計至</a:t>
            </a:r>
            <a:r>
              <a:rPr kumimoji="0" lang="en-US" altLang="zh-TW" sz="2500" dirty="0">
                <a:ea typeface="標楷體"/>
                <a:cs typeface="Arial" pitchFamily="34" charset="0"/>
              </a:rPr>
              <a:t>2017</a:t>
            </a:r>
            <a:r>
              <a:rPr kumimoji="0" lang="zh-TW" altLang="en-US" sz="2500" dirty="0">
                <a:latin typeface="標楷體"/>
                <a:ea typeface="標楷體"/>
              </a:rPr>
              <a:t>年</a:t>
            </a:r>
            <a:r>
              <a:rPr kumimoji="0" lang="en-US" altLang="zh-TW" sz="2500" dirty="0">
                <a:ea typeface="標楷體"/>
                <a:cs typeface="Arial" pitchFamily="34" charset="0"/>
              </a:rPr>
              <a:t>12</a:t>
            </a:r>
            <a:r>
              <a:rPr kumimoji="0" lang="zh-TW" altLang="en-US" sz="2500" dirty="0">
                <a:latin typeface="標楷體"/>
                <a:ea typeface="標楷體"/>
              </a:rPr>
              <a:t>月</a:t>
            </a:r>
            <a:r>
              <a:rPr kumimoji="0" lang="en-US" altLang="zh-TW" sz="2500" dirty="0">
                <a:ea typeface="標楷體"/>
                <a:cs typeface="Arial" pitchFamily="34" charset="0"/>
              </a:rPr>
              <a:t>31</a:t>
            </a:r>
            <a:r>
              <a:rPr kumimoji="0" lang="zh-TW" altLang="en-US" sz="2500" dirty="0">
                <a:latin typeface="標楷體"/>
                <a:ea typeface="標楷體"/>
              </a:rPr>
              <a:t>日 </a:t>
            </a:r>
            <a:r>
              <a:rPr kumimoji="0" lang="en-US" altLang="zh-TW" sz="2500" dirty="0">
                <a:latin typeface="標楷體"/>
                <a:ea typeface="標楷體"/>
              </a:rPr>
              <a:t>(</a:t>
            </a:r>
            <a:r>
              <a:rPr kumimoji="0" lang="en-US" altLang="zh-TW" sz="2500" dirty="0">
                <a:ea typeface="標楷體"/>
                <a:cs typeface="Arial" pitchFamily="34" charset="0"/>
              </a:rPr>
              <a:t>4078</a:t>
            </a:r>
            <a:r>
              <a:rPr kumimoji="0" lang="zh-TW" altLang="en-US" sz="2500" dirty="0">
                <a:latin typeface="標楷體"/>
                <a:ea typeface="標楷體"/>
              </a:rPr>
              <a:t>筆專利</a:t>
            </a:r>
            <a:r>
              <a:rPr kumimoji="0" lang="en-US" altLang="zh-TW" sz="2500" dirty="0">
                <a:latin typeface="標楷體"/>
                <a:ea typeface="標楷體"/>
              </a:rPr>
              <a:t>)</a:t>
            </a:r>
            <a:endParaRPr kumimoji="0" lang="zh-TW" altLang="en-US" sz="2500" dirty="0">
              <a:latin typeface="標楷體" pitchFamily="65" charset="-120"/>
              <a:ea typeface="標楷體" pitchFamily="65" charset="-120"/>
            </a:endParaRPr>
          </a:p>
        </p:txBody>
      </p:sp>
      <p:sp>
        <p:nvSpPr>
          <p:cNvPr id="6" name="矩形 5"/>
          <p:cNvSpPr/>
          <p:nvPr/>
        </p:nvSpPr>
        <p:spPr>
          <a:xfrm>
            <a:off x="147137" y="625043"/>
            <a:ext cx="7431843" cy="523220"/>
          </a:xfrm>
          <a:prstGeom prst="rect">
            <a:avLst/>
          </a:prstGeom>
        </p:spPr>
        <p:txBody>
          <a:bodyPr wrap="none">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cs typeface="+mj-cs"/>
              </a:rPr>
              <a:t>美國專利資料庫 </a:t>
            </a:r>
            <a:r>
              <a:rPr lang="en-US" altLang="zh-TW" sz="2800" b="1" dirty="0">
                <a:solidFill>
                  <a:schemeClr val="bg1"/>
                </a:solidFill>
                <a:latin typeface="微軟正黑體" panose="020B0604030504040204" pitchFamily="34" charset="-120"/>
                <a:ea typeface="微軟正黑體" panose="020B0604030504040204" pitchFamily="34" charset="-120"/>
                <a:cs typeface="+mj-cs"/>
              </a:rPr>
              <a:t>-</a:t>
            </a:r>
            <a:r>
              <a:rPr lang="zh-TW" altLang="en-US" sz="2800" b="1" dirty="0">
                <a:solidFill>
                  <a:schemeClr val="bg1"/>
                </a:solidFill>
                <a:latin typeface="微軟正黑體" panose="020B0604030504040204" pitchFamily="34" charset="-120"/>
                <a:ea typeface="微軟正黑體" panose="020B0604030504040204" pitchFamily="34" charset="-120"/>
                <a:cs typeface="+mj-cs"/>
              </a:rPr>
              <a:t>  核能醫學應用於腫瘤、癌症</a:t>
            </a:r>
          </a:p>
        </p:txBody>
      </p:sp>
    </p:spTree>
    <p:extLst>
      <p:ext uri="{BB962C8B-B14F-4D97-AF65-F5344CB8AC3E}">
        <p14:creationId xmlns:p14="http://schemas.microsoft.com/office/powerpoint/2010/main" val="3601704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harting.derwentinnovation.com/?@_CPRCI_zVZi_xlAZ"/>
          <p:cNvPicPr>
            <a:picLocks noChangeAspect="1" noChangeArrowheads="1"/>
          </p:cNvPicPr>
          <p:nvPr/>
        </p:nvPicPr>
        <p:blipFill>
          <a:blip r:embed="rId2">
            <a:extLst>
              <a:ext uri="{28A0092B-C50C-407E-A947-70E740481C1C}">
                <a14:useLocalDpi xmlns:a14="http://schemas.microsoft.com/office/drawing/2010/main" val="0"/>
              </a:ext>
            </a:extLst>
          </a:blip>
          <a:srcRect l="1538" t="2805" r="1538" b="14485"/>
          <a:stretch>
            <a:fillRect/>
          </a:stretch>
        </p:blipFill>
        <p:spPr bwMode="auto">
          <a:xfrm>
            <a:off x="21972" y="1916832"/>
            <a:ext cx="90011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字方塊 4"/>
          <p:cNvSpPr txBox="1">
            <a:spLocks noChangeArrowheads="1"/>
          </p:cNvSpPr>
          <p:nvPr/>
        </p:nvSpPr>
        <p:spPr bwMode="auto">
          <a:xfrm>
            <a:off x="8507160" y="2274020"/>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265</a:t>
            </a:r>
            <a:endParaRPr kumimoji="0" lang="zh-TW" altLang="en-US">
              <a:cs typeface="Arial" panose="020B0604020202020204" pitchFamily="34" charset="0"/>
            </a:endParaRPr>
          </a:p>
        </p:txBody>
      </p:sp>
      <p:sp>
        <p:nvSpPr>
          <p:cNvPr id="25605" name="文字方塊 5"/>
          <p:cNvSpPr txBox="1">
            <a:spLocks noChangeArrowheads="1"/>
          </p:cNvSpPr>
          <p:nvPr/>
        </p:nvSpPr>
        <p:spPr bwMode="auto">
          <a:xfrm>
            <a:off x="7951535" y="2131145"/>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281</a:t>
            </a:r>
            <a:endParaRPr kumimoji="0" lang="zh-TW" altLang="en-US">
              <a:cs typeface="Arial" panose="020B0604020202020204" pitchFamily="34" charset="0"/>
            </a:endParaRPr>
          </a:p>
        </p:txBody>
      </p:sp>
      <p:sp>
        <p:nvSpPr>
          <p:cNvPr id="25606" name="文字方塊 6"/>
          <p:cNvSpPr txBox="1">
            <a:spLocks noChangeArrowheads="1"/>
          </p:cNvSpPr>
          <p:nvPr/>
        </p:nvSpPr>
        <p:spPr bwMode="auto">
          <a:xfrm>
            <a:off x="4879722" y="1916832"/>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300</a:t>
            </a:r>
            <a:endParaRPr kumimoji="0" lang="zh-TW" altLang="en-US">
              <a:cs typeface="Arial" panose="020B0604020202020204" pitchFamily="34" charset="0"/>
            </a:endParaRPr>
          </a:p>
        </p:txBody>
      </p:sp>
      <p:sp>
        <p:nvSpPr>
          <p:cNvPr id="25607" name="文字方塊 7"/>
          <p:cNvSpPr txBox="1">
            <a:spLocks noChangeArrowheads="1"/>
          </p:cNvSpPr>
          <p:nvPr/>
        </p:nvSpPr>
        <p:spPr bwMode="auto">
          <a:xfrm>
            <a:off x="1879347" y="1916832"/>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300</a:t>
            </a:r>
            <a:endParaRPr kumimoji="0" lang="zh-TW" altLang="en-US">
              <a:cs typeface="Arial" panose="020B0604020202020204" pitchFamily="34" charset="0"/>
            </a:endParaRPr>
          </a:p>
        </p:txBody>
      </p:sp>
      <p:sp>
        <p:nvSpPr>
          <p:cNvPr id="25612" name="文字方塊 13"/>
          <p:cNvSpPr txBox="1">
            <a:spLocks noChangeArrowheads="1"/>
          </p:cNvSpPr>
          <p:nvPr/>
        </p:nvSpPr>
        <p:spPr bwMode="auto">
          <a:xfrm>
            <a:off x="307722" y="5274395"/>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35</a:t>
            </a:r>
            <a:endParaRPr kumimoji="0" lang="zh-TW" altLang="en-US">
              <a:cs typeface="Arial" panose="020B0604020202020204" pitchFamily="34" charset="0"/>
            </a:endParaRPr>
          </a:p>
        </p:txBody>
      </p:sp>
      <p:sp>
        <p:nvSpPr>
          <p:cNvPr id="25613" name="文字方塊 14"/>
          <p:cNvSpPr txBox="1">
            <a:spLocks noChangeArrowheads="1"/>
          </p:cNvSpPr>
          <p:nvPr/>
        </p:nvSpPr>
        <p:spPr bwMode="auto">
          <a:xfrm>
            <a:off x="6308472" y="3774207"/>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174</a:t>
            </a:r>
            <a:endParaRPr kumimoji="0" lang="zh-TW" altLang="en-US">
              <a:cs typeface="Arial" panose="020B0604020202020204" pitchFamily="34" charset="0"/>
            </a:endParaRPr>
          </a:p>
        </p:txBody>
      </p:sp>
      <p:sp>
        <p:nvSpPr>
          <p:cNvPr id="2" name="矩形 1"/>
          <p:cNvSpPr/>
          <p:nvPr/>
        </p:nvSpPr>
        <p:spPr>
          <a:xfrm>
            <a:off x="107504" y="620688"/>
            <a:ext cx="5929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cs typeface="+mj-cs"/>
              </a:rPr>
              <a:t>核能醫學應用於腫瘤、癌症專利趨勢</a:t>
            </a:r>
          </a:p>
        </p:txBody>
      </p:sp>
    </p:spTree>
    <p:extLst>
      <p:ext uri="{BB962C8B-B14F-4D97-AF65-F5344CB8AC3E}">
        <p14:creationId xmlns:p14="http://schemas.microsoft.com/office/powerpoint/2010/main" val="2131721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116632" y="518320"/>
            <a:ext cx="6715125" cy="1143000"/>
          </a:xfrm>
          <a:prstGeom prst="rect">
            <a:avLst/>
          </a:prstGeom>
        </p:spPr>
        <p:txBody>
          <a:bodyPr/>
          <a:lstStyle/>
          <a:p>
            <a:pPr algn="ctr" fontAlgn="auto">
              <a:spcAft>
                <a:spcPts val="0"/>
              </a:spcAft>
              <a:defRPr/>
            </a:pPr>
            <a:r>
              <a:rPr lang="en-US" altLang="zh-TW" sz="3200" b="1" dirty="0" smtClean="0">
                <a:solidFill>
                  <a:schemeClr val="bg1"/>
                </a:solidFill>
                <a:latin typeface="微軟正黑體" panose="020B0604030504040204" pitchFamily="34" charset="-120"/>
                <a:ea typeface="微軟正黑體" panose="020B0604030504040204" pitchFamily="34" charset="-120"/>
                <a:cs typeface="+mj-cs"/>
              </a:rPr>
              <a:t>5</a:t>
            </a:r>
            <a:r>
              <a:rPr lang="zh-TW" altLang="en-US" sz="3200" b="1" dirty="0" smtClean="0">
                <a:solidFill>
                  <a:schemeClr val="bg1"/>
                </a:solidFill>
                <a:latin typeface="微軟正黑體" panose="020B0604030504040204" pitchFamily="34" charset="-120"/>
                <a:ea typeface="微軟正黑體" panose="020B0604030504040204" pitchFamily="34" charset="-120"/>
                <a:cs typeface="+mj-cs"/>
              </a:rPr>
              <a:t>大專利權</a:t>
            </a:r>
            <a:r>
              <a:rPr lang="zh-TW" altLang="en-US" sz="3200" b="1" dirty="0">
                <a:solidFill>
                  <a:schemeClr val="bg1"/>
                </a:solidFill>
                <a:latin typeface="微軟正黑體" panose="020B0604030504040204" pitchFamily="34" charset="-120"/>
                <a:ea typeface="微軟正黑體" panose="020B0604030504040204" pitchFamily="34" charset="-120"/>
                <a:cs typeface="+mj-cs"/>
              </a:rPr>
              <a:t>人排名</a:t>
            </a:r>
          </a:p>
          <a:p>
            <a:pPr algn="ctr" fontAlgn="auto">
              <a:spcAft>
                <a:spcPts val="0"/>
              </a:spcAft>
              <a:defRPr/>
            </a:pPr>
            <a:endParaRPr kumimoji="0" lang="zh-TW" altLang="en-US" sz="4400" dirty="0">
              <a:latin typeface="標楷體" pitchFamily="65" charset="-120"/>
              <a:ea typeface="標楷體" pitchFamily="65" charset="-120"/>
              <a:cs typeface="+mj-cs"/>
            </a:endParaRPr>
          </a:p>
        </p:txBody>
      </p:sp>
      <p:pic>
        <p:nvPicPr>
          <p:cNvPr id="26628" name="Picture 2" descr="http://charting.derwentinnovation.com/?@_CPRUK_zVZq_ZJbv"/>
          <p:cNvPicPr>
            <a:picLocks noChangeAspect="1" noChangeArrowheads="1"/>
          </p:cNvPicPr>
          <p:nvPr/>
        </p:nvPicPr>
        <p:blipFill>
          <a:blip r:embed="rId2">
            <a:extLst>
              <a:ext uri="{28A0092B-C50C-407E-A947-70E740481C1C}">
                <a14:useLocalDpi xmlns:a14="http://schemas.microsoft.com/office/drawing/2010/main" val="0"/>
              </a:ext>
            </a:extLst>
          </a:blip>
          <a:srcRect r="10770"/>
          <a:stretch>
            <a:fillRect/>
          </a:stretch>
        </p:blipFill>
        <p:spPr bwMode="auto">
          <a:xfrm>
            <a:off x="111125" y="1322388"/>
            <a:ext cx="8950325"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矩形 4"/>
          <p:cNvSpPr>
            <a:spLocks noChangeArrowheads="1"/>
          </p:cNvSpPr>
          <p:nvPr/>
        </p:nvSpPr>
        <p:spPr bwMode="auto">
          <a:xfrm>
            <a:off x="5715000" y="3286125"/>
            <a:ext cx="669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b="1">
                <a:cs typeface="Arial" panose="020B0604020202020204" pitchFamily="34" charset="0"/>
              </a:rPr>
              <a:t>NIH</a:t>
            </a:r>
            <a:endParaRPr kumimoji="0" lang="zh-TW" altLang="en-US" sz="2200">
              <a:latin typeface="Calibri" panose="020F0502020204030204" pitchFamily="34" charset="0"/>
            </a:endParaRPr>
          </a:p>
        </p:txBody>
      </p:sp>
      <p:sp>
        <p:nvSpPr>
          <p:cNvPr id="26630" name="文字方塊 5"/>
          <p:cNvSpPr txBox="1">
            <a:spLocks noChangeArrowheads="1"/>
          </p:cNvSpPr>
          <p:nvPr/>
        </p:nvSpPr>
        <p:spPr bwMode="auto">
          <a:xfrm>
            <a:off x="6000750" y="3571875"/>
            <a:ext cx="928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b="1">
                <a:solidFill>
                  <a:srgbClr val="FF0000"/>
                </a:solidFill>
                <a:latin typeface="Calibri" panose="020F0502020204030204" pitchFamily="34" charset="0"/>
              </a:rPr>
              <a:t>216</a:t>
            </a:r>
            <a:endParaRPr kumimoji="0" lang="zh-TW" altLang="en-US" sz="2200" b="1">
              <a:solidFill>
                <a:srgbClr val="FF0000"/>
              </a:solidFill>
              <a:latin typeface="Calibri" panose="020F0502020204030204" pitchFamily="34" charset="0"/>
            </a:endParaRPr>
          </a:p>
        </p:txBody>
      </p:sp>
      <p:sp>
        <p:nvSpPr>
          <p:cNvPr id="26631" name="矩形 6"/>
          <p:cNvSpPr>
            <a:spLocks noChangeArrowheads="1"/>
          </p:cNvSpPr>
          <p:nvPr/>
        </p:nvSpPr>
        <p:spPr bwMode="auto">
          <a:xfrm>
            <a:off x="2500313" y="4572000"/>
            <a:ext cx="2633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cs typeface="Arial" panose="020B0604020202020204" pitchFamily="34" charset="0"/>
              </a:rPr>
              <a:t>IMMUNOMEDICS, INC.</a:t>
            </a:r>
            <a:endParaRPr kumimoji="0" lang="zh-TW" altLang="en-US" b="1">
              <a:cs typeface="Arial" panose="020B0604020202020204" pitchFamily="34" charset="0"/>
            </a:endParaRPr>
          </a:p>
        </p:txBody>
      </p:sp>
      <p:sp>
        <p:nvSpPr>
          <p:cNvPr id="26632" name="文字方塊 7"/>
          <p:cNvSpPr txBox="1">
            <a:spLocks noChangeArrowheads="1"/>
          </p:cNvSpPr>
          <p:nvPr/>
        </p:nvSpPr>
        <p:spPr bwMode="auto">
          <a:xfrm>
            <a:off x="3714750" y="4857750"/>
            <a:ext cx="928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b="1">
                <a:solidFill>
                  <a:srgbClr val="0000FF"/>
                </a:solidFill>
                <a:latin typeface="Calibri" panose="020F0502020204030204" pitchFamily="34" charset="0"/>
              </a:rPr>
              <a:t>191</a:t>
            </a:r>
            <a:endParaRPr kumimoji="0" lang="zh-TW" altLang="en-US" sz="2200" b="1">
              <a:solidFill>
                <a:srgbClr val="0000FF"/>
              </a:solidFill>
              <a:latin typeface="Calibri" panose="020F0502020204030204" pitchFamily="34" charset="0"/>
            </a:endParaRPr>
          </a:p>
        </p:txBody>
      </p:sp>
      <p:sp>
        <p:nvSpPr>
          <p:cNvPr id="26633" name="矩形 8"/>
          <p:cNvSpPr>
            <a:spLocks noChangeArrowheads="1"/>
          </p:cNvSpPr>
          <p:nvPr/>
        </p:nvSpPr>
        <p:spPr bwMode="auto">
          <a:xfrm>
            <a:off x="1500188" y="2857500"/>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cs typeface="Arial" panose="020B0604020202020204" pitchFamily="34" charset="0"/>
              </a:rPr>
              <a:t>GENENTECH INC</a:t>
            </a:r>
            <a:endParaRPr kumimoji="0" lang="zh-TW" altLang="en-US" b="1">
              <a:cs typeface="Arial" panose="020B0604020202020204" pitchFamily="34" charset="0"/>
            </a:endParaRPr>
          </a:p>
        </p:txBody>
      </p:sp>
      <p:sp>
        <p:nvSpPr>
          <p:cNvPr id="26634" name="文字方塊 9"/>
          <p:cNvSpPr txBox="1">
            <a:spLocks noChangeArrowheads="1"/>
          </p:cNvSpPr>
          <p:nvPr/>
        </p:nvSpPr>
        <p:spPr bwMode="auto">
          <a:xfrm>
            <a:off x="2928938" y="3143250"/>
            <a:ext cx="928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b="1">
                <a:solidFill>
                  <a:srgbClr val="0000FF"/>
                </a:solidFill>
                <a:latin typeface="Calibri" panose="020F0502020204030204" pitchFamily="34" charset="0"/>
              </a:rPr>
              <a:t>60</a:t>
            </a:r>
            <a:endParaRPr kumimoji="0" lang="zh-TW" altLang="en-US" sz="2200" b="1">
              <a:solidFill>
                <a:srgbClr val="0000FF"/>
              </a:solidFill>
              <a:latin typeface="Calibri" panose="020F0502020204030204" pitchFamily="34" charset="0"/>
            </a:endParaRPr>
          </a:p>
        </p:txBody>
      </p:sp>
      <p:sp>
        <p:nvSpPr>
          <p:cNvPr id="26635" name="矩形 11"/>
          <p:cNvSpPr>
            <a:spLocks noChangeArrowheads="1"/>
          </p:cNvSpPr>
          <p:nvPr/>
        </p:nvSpPr>
        <p:spPr bwMode="auto">
          <a:xfrm>
            <a:off x="714375" y="2143125"/>
            <a:ext cx="335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cs typeface="Arial" panose="020B0604020202020204" pitchFamily="34" charset="0"/>
              </a:rPr>
              <a:t>HOFFMANN-LA ROCHE INC.</a:t>
            </a:r>
            <a:endParaRPr kumimoji="0" lang="zh-TW" altLang="en-US" b="1">
              <a:cs typeface="Arial" panose="020B0604020202020204" pitchFamily="34" charset="0"/>
            </a:endParaRPr>
          </a:p>
        </p:txBody>
      </p:sp>
      <p:sp>
        <p:nvSpPr>
          <p:cNvPr id="26636" name="矩形 12"/>
          <p:cNvSpPr>
            <a:spLocks noChangeArrowheads="1"/>
          </p:cNvSpPr>
          <p:nvPr/>
        </p:nvSpPr>
        <p:spPr bwMode="auto">
          <a:xfrm>
            <a:off x="3714750" y="2428875"/>
            <a:ext cx="469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b="1">
                <a:solidFill>
                  <a:srgbClr val="0000FF"/>
                </a:solidFill>
                <a:latin typeface="Calibri" panose="020F0502020204030204" pitchFamily="34" charset="0"/>
              </a:rPr>
              <a:t>36</a:t>
            </a:r>
            <a:endParaRPr kumimoji="0" lang="zh-TW" altLang="en-US" sz="2200" b="1">
              <a:solidFill>
                <a:srgbClr val="0000FF"/>
              </a:solidFill>
              <a:latin typeface="Calibri" panose="020F0502020204030204" pitchFamily="34" charset="0"/>
            </a:endParaRPr>
          </a:p>
        </p:txBody>
      </p:sp>
      <p:sp>
        <p:nvSpPr>
          <p:cNvPr id="26637" name="矩形 13"/>
          <p:cNvSpPr>
            <a:spLocks noChangeArrowheads="1"/>
          </p:cNvSpPr>
          <p:nvPr/>
        </p:nvSpPr>
        <p:spPr bwMode="auto">
          <a:xfrm>
            <a:off x="5072063" y="1500188"/>
            <a:ext cx="190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cs typeface="Arial" panose="020B0604020202020204" pitchFamily="34" charset="0"/>
              </a:rPr>
              <a:t>AGENSYS, INC.</a:t>
            </a:r>
            <a:endParaRPr kumimoji="0" lang="zh-TW" altLang="en-US" b="1">
              <a:cs typeface="Arial" panose="020B0604020202020204" pitchFamily="34" charset="0"/>
            </a:endParaRPr>
          </a:p>
        </p:txBody>
      </p:sp>
      <p:cxnSp>
        <p:nvCxnSpPr>
          <p:cNvPr id="16" name="肘形接點 15"/>
          <p:cNvCxnSpPr>
            <a:endCxn id="26637" idx="1"/>
          </p:cNvCxnSpPr>
          <p:nvPr/>
        </p:nvCxnSpPr>
        <p:spPr>
          <a:xfrm flipV="1">
            <a:off x="4572000" y="1684338"/>
            <a:ext cx="500063" cy="458787"/>
          </a:xfrm>
          <a:prstGeom prst="bentConnector3">
            <a:avLst>
              <a:gd name="adj1" fmla="val -333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639" name="矩形 20"/>
          <p:cNvSpPr>
            <a:spLocks noChangeArrowheads="1"/>
          </p:cNvSpPr>
          <p:nvPr/>
        </p:nvSpPr>
        <p:spPr bwMode="auto">
          <a:xfrm>
            <a:off x="4429125" y="2286000"/>
            <a:ext cx="469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b="1">
                <a:solidFill>
                  <a:srgbClr val="0000FF"/>
                </a:solidFill>
                <a:latin typeface="Calibri" panose="020F0502020204030204" pitchFamily="34" charset="0"/>
              </a:rPr>
              <a:t>32</a:t>
            </a:r>
            <a:endParaRPr kumimoji="0" lang="zh-TW" altLang="en-US" sz="2200" b="1">
              <a:solidFill>
                <a:srgbClr val="0000FF"/>
              </a:solidFill>
              <a:latin typeface="Calibri" panose="020F0502020204030204" pitchFamily="34" charset="0"/>
            </a:endParaRPr>
          </a:p>
        </p:txBody>
      </p:sp>
    </p:spTree>
    <p:extLst>
      <p:ext uri="{BB962C8B-B14F-4D97-AF65-F5344CB8AC3E}">
        <p14:creationId xmlns:p14="http://schemas.microsoft.com/office/powerpoint/2010/main" val="2421199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charting.derwentinnovation.com/?@_CPRKY_zV0_e0JP"/>
          <p:cNvPicPr>
            <a:picLocks noChangeAspect="1" noChangeArrowheads="1"/>
          </p:cNvPicPr>
          <p:nvPr/>
        </p:nvPicPr>
        <p:blipFill>
          <a:blip r:embed="rId2">
            <a:extLst>
              <a:ext uri="{28A0092B-C50C-407E-A947-70E740481C1C}">
                <a14:useLocalDpi xmlns:a14="http://schemas.microsoft.com/office/drawing/2010/main" val="0"/>
              </a:ext>
            </a:extLst>
          </a:blip>
          <a:srcRect l="1538" t="4205" r="1538" b="14485"/>
          <a:stretch>
            <a:fillRect/>
          </a:stretch>
        </p:blipFill>
        <p:spPr bwMode="auto">
          <a:xfrm>
            <a:off x="0" y="1785938"/>
            <a:ext cx="90011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12763" y="5929313"/>
            <a:ext cx="7689850" cy="862013"/>
          </a:xfrm>
          <a:prstGeom prst="rect">
            <a:avLst/>
          </a:prstGeom>
          <a:noFill/>
        </p:spPr>
        <p:txBody>
          <a:bodyPr>
            <a:spAutoFit/>
          </a:bodyPr>
          <a:lstStyle/>
          <a:p>
            <a:pPr fontAlgn="auto">
              <a:spcBef>
                <a:spcPts val="0"/>
              </a:spcBef>
              <a:spcAft>
                <a:spcPts val="0"/>
              </a:spcAft>
              <a:defRPr/>
            </a:pPr>
            <a:r>
              <a:rPr kumimoji="0" lang="zh-TW" altLang="en-US" sz="2500" dirty="0">
                <a:latin typeface="標楷體" pitchFamily="65" charset="-120"/>
                <a:ea typeface="標楷體" pitchFamily="65" charset="-120"/>
              </a:rPr>
              <a:t>應用於</a:t>
            </a:r>
            <a:r>
              <a:rPr kumimoji="0" lang="zh-TW" altLang="en-US" sz="2500" dirty="0">
                <a:latin typeface="標楷體"/>
                <a:ea typeface="標楷體"/>
              </a:rPr>
              <a:t>神經退化性疾病，專利公開統計至</a:t>
            </a:r>
            <a:r>
              <a:rPr kumimoji="0" lang="en-US" altLang="zh-TW" sz="2500" dirty="0">
                <a:ea typeface="標楷體"/>
                <a:cs typeface="Arial" pitchFamily="34" charset="0"/>
              </a:rPr>
              <a:t>2017</a:t>
            </a:r>
            <a:r>
              <a:rPr kumimoji="0" lang="zh-TW" altLang="en-US" sz="2500" dirty="0">
                <a:latin typeface="標楷體"/>
                <a:ea typeface="標楷體"/>
              </a:rPr>
              <a:t>年</a:t>
            </a:r>
            <a:r>
              <a:rPr kumimoji="0" lang="en-US" altLang="zh-TW" sz="2500" dirty="0">
                <a:ea typeface="標楷體"/>
                <a:cs typeface="Arial" pitchFamily="34" charset="0"/>
              </a:rPr>
              <a:t>12</a:t>
            </a:r>
            <a:r>
              <a:rPr kumimoji="0" lang="zh-TW" altLang="en-US" sz="2500" dirty="0">
                <a:latin typeface="標楷體"/>
                <a:ea typeface="標楷體"/>
              </a:rPr>
              <a:t>月</a:t>
            </a:r>
            <a:r>
              <a:rPr kumimoji="0" lang="en-US" altLang="zh-TW" sz="2500" dirty="0">
                <a:ea typeface="標楷體"/>
                <a:cs typeface="Arial" pitchFamily="34" charset="0"/>
              </a:rPr>
              <a:t>31</a:t>
            </a:r>
            <a:r>
              <a:rPr kumimoji="0" lang="zh-TW" altLang="en-US" sz="2500" dirty="0">
                <a:latin typeface="標楷體"/>
                <a:ea typeface="標楷體"/>
              </a:rPr>
              <a:t>日 </a:t>
            </a:r>
            <a:r>
              <a:rPr kumimoji="0" lang="en-US" altLang="zh-TW" sz="2500" dirty="0">
                <a:latin typeface="標楷體"/>
                <a:ea typeface="標楷體"/>
              </a:rPr>
              <a:t>(</a:t>
            </a:r>
            <a:r>
              <a:rPr kumimoji="0" lang="en-US" altLang="zh-TW" sz="2500" dirty="0">
                <a:ea typeface="標楷體"/>
                <a:cs typeface="Arial" pitchFamily="34" charset="0"/>
              </a:rPr>
              <a:t>213</a:t>
            </a:r>
            <a:r>
              <a:rPr kumimoji="0" lang="zh-TW" altLang="en-US" sz="2500" dirty="0">
                <a:latin typeface="標楷體"/>
                <a:ea typeface="標楷體"/>
              </a:rPr>
              <a:t>筆專利</a:t>
            </a:r>
            <a:r>
              <a:rPr kumimoji="0" lang="en-US" altLang="zh-TW" sz="2500" dirty="0">
                <a:latin typeface="標楷體"/>
                <a:ea typeface="標楷體"/>
              </a:rPr>
              <a:t>)</a:t>
            </a:r>
            <a:endParaRPr kumimoji="0" lang="zh-TW" altLang="en-US" sz="2500" dirty="0">
              <a:latin typeface="標楷體" pitchFamily="65" charset="-120"/>
              <a:ea typeface="標楷體" pitchFamily="65" charset="-120"/>
            </a:endParaRPr>
          </a:p>
        </p:txBody>
      </p:sp>
      <p:sp>
        <p:nvSpPr>
          <p:cNvPr id="28676" name="文字方塊 4"/>
          <p:cNvSpPr txBox="1">
            <a:spLocks noChangeArrowheads="1"/>
          </p:cNvSpPr>
          <p:nvPr/>
        </p:nvSpPr>
        <p:spPr bwMode="auto">
          <a:xfrm>
            <a:off x="5857875" y="185737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24</a:t>
            </a:r>
            <a:endParaRPr kumimoji="0" lang="zh-TW" altLang="en-US">
              <a:cs typeface="Arial" panose="020B0604020202020204" pitchFamily="34" charset="0"/>
            </a:endParaRPr>
          </a:p>
        </p:txBody>
      </p:sp>
      <p:sp>
        <p:nvSpPr>
          <p:cNvPr id="28678" name="文字方塊 6"/>
          <p:cNvSpPr txBox="1">
            <a:spLocks noChangeArrowheads="1"/>
          </p:cNvSpPr>
          <p:nvPr/>
        </p:nvSpPr>
        <p:spPr bwMode="auto">
          <a:xfrm>
            <a:off x="8585200" y="220662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21</a:t>
            </a:r>
            <a:endParaRPr kumimoji="0" lang="zh-TW" altLang="en-US">
              <a:cs typeface="Arial" panose="020B0604020202020204" pitchFamily="34" charset="0"/>
            </a:endParaRPr>
          </a:p>
        </p:txBody>
      </p:sp>
      <p:sp>
        <p:nvSpPr>
          <p:cNvPr id="28679" name="文字方塊 7"/>
          <p:cNvSpPr txBox="1">
            <a:spLocks noChangeArrowheads="1"/>
          </p:cNvSpPr>
          <p:nvPr/>
        </p:nvSpPr>
        <p:spPr bwMode="auto">
          <a:xfrm>
            <a:off x="5064125" y="2286000"/>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21</a:t>
            </a:r>
            <a:endParaRPr kumimoji="0" lang="zh-TW" altLang="en-US">
              <a:cs typeface="Arial" panose="020B0604020202020204" pitchFamily="34" charset="0"/>
            </a:endParaRPr>
          </a:p>
        </p:txBody>
      </p:sp>
      <p:sp>
        <p:nvSpPr>
          <p:cNvPr id="28682" name="文字方塊 10"/>
          <p:cNvSpPr txBox="1">
            <a:spLocks noChangeArrowheads="1"/>
          </p:cNvSpPr>
          <p:nvPr/>
        </p:nvSpPr>
        <p:spPr bwMode="auto">
          <a:xfrm>
            <a:off x="3714750" y="4929188"/>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5</a:t>
            </a:r>
            <a:endParaRPr kumimoji="0" lang="zh-TW" altLang="en-US">
              <a:cs typeface="Arial" panose="020B0604020202020204" pitchFamily="34" charset="0"/>
            </a:endParaRPr>
          </a:p>
        </p:txBody>
      </p:sp>
      <p:sp>
        <p:nvSpPr>
          <p:cNvPr id="28683" name="文字方塊 10"/>
          <p:cNvSpPr txBox="1">
            <a:spLocks noChangeArrowheads="1"/>
          </p:cNvSpPr>
          <p:nvPr/>
        </p:nvSpPr>
        <p:spPr bwMode="auto">
          <a:xfrm>
            <a:off x="928688" y="4857750"/>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cs typeface="Arial" panose="020B0604020202020204" pitchFamily="34" charset="0"/>
              </a:rPr>
              <a:t>5</a:t>
            </a:r>
            <a:endParaRPr kumimoji="0" lang="zh-TW" altLang="en-US">
              <a:cs typeface="Arial" panose="020B0604020202020204" pitchFamily="34" charset="0"/>
            </a:endParaRPr>
          </a:p>
        </p:txBody>
      </p:sp>
      <p:sp>
        <p:nvSpPr>
          <p:cNvPr id="2" name="矩形 1"/>
          <p:cNvSpPr/>
          <p:nvPr/>
        </p:nvSpPr>
        <p:spPr>
          <a:xfrm>
            <a:off x="251520" y="714931"/>
            <a:ext cx="7366119" cy="523220"/>
          </a:xfrm>
          <a:prstGeom prst="rect">
            <a:avLst/>
          </a:prstGeom>
        </p:spPr>
        <p:txBody>
          <a:bodyPr wrap="non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cs typeface="+mj-cs"/>
              </a:rPr>
              <a:t>核能醫學應用</a:t>
            </a: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於</a:t>
            </a:r>
            <a:r>
              <a:rPr lang="en-US" altLang="zh-TW" sz="2800" b="1" dirty="0" smtClean="0">
                <a:solidFill>
                  <a:schemeClr val="bg1"/>
                </a:solidFill>
                <a:latin typeface="標楷體" panose="03000509000000000000" pitchFamily="65" charset="-120"/>
                <a:cs typeface="+mj-cs"/>
              </a:rPr>
              <a:t>『</a:t>
            </a: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神經</a:t>
            </a:r>
            <a:r>
              <a:rPr lang="zh-TW" altLang="en-US" sz="2800" b="1" dirty="0">
                <a:solidFill>
                  <a:schemeClr val="bg1"/>
                </a:solidFill>
                <a:latin typeface="微軟正黑體" panose="020B0604030504040204" pitchFamily="34" charset="-120"/>
                <a:ea typeface="微軟正黑體" panose="020B0604030504040204" pitchFamily="34" charset="-120"/>
                <a:cs typeface="+mj-cs"/>
              </a:rPr>
              <a:t>退化性</a:t>
            </a: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疾病</a:t>
            </a:r>
            <a:r>
              <a:rPr lang="en-US" altLang="zh-TW" sz="2800" b="1" dirty="0" smtClean="0">
                <a:solidFill>
                  <a:schemeClr val="bg1"/>
                </a:solidFill>
                <a:latin typeface="標楷體" panose="03000509000000000000" pitchFamily="65" charset="-120"/>
                <a:cs typeface="+mj-cs"/>
              </a:rPr>
              <a:t>』</a:t>
            </a: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專利</a:t>
            </a:r>
            <a:r>
              <a:rPr lang="zh-TW" altLang="en-US" sz="2800" b="1" dirty="0">
                <a:solidFill>
                  <a:schemeClr val="bg1"/>
                </a:solidFill>
                <a:latin typeface="微軟正黑體" panose="020B0604030504040204" pitchFamily="34" charset="-120"/>
                <a:ea typeface="微軟正黑體" panose="020B0604030504040204" pitchFamily="34" charset="-120"/>
                <a:cs typeface="+mj-cs"/>
              </a:rPr>
              <a:t>趨勢</a:t>
            </a:r>
          </a:p>
        </p:txBody>
      </p:sp>
    </p:spTree>
    <p:extLst>
      <p:ext uri="{BB962C8B-B14F-4D97-AF65-F5344CB8AC3E}">
        <p14:creationId xmlns:p14="http://schemas.microsoft.com/office/powerpoint/2010/main" val="1879729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817177" y="580060"/>
            <a:ext cx="6715125" cy="1143000"/>
          </a:xfrm>
          <a:prstGeom prst="rect">
            <a:avLst/>
          </a:prstGeom>
        </p:spPr>
        <p:txBody>
          <a:bodyPr/>
          <a:lstStyle/>
          <a:p>
            <a:pPr algn="ctr" fontAlgn="auto">
              <a:spcAft>
                <a:spcPts val="0"/>
              </a:spcAft>
              <a:defRPr/>
            </a:pPr>
            <a:r>
              <a:rPr lang="zh-TW" altLang="en-US" sz="3200" b="1" dirty="0" smtClean="0">
                <a:solidFill>
                  <a:schemeClr val="bg1"/>
                </a:solidFill>
                <a:latin typeface="微軟正黑體" panose="020B0604030504040204" pitchFamily="34" charset="-120"/>
                <a:ea typeface="微軟正黑體" panose="020B0604030504040204" pitchFamily="34" charset="-120"/>
                <a:cs typeface="+mj-cs"/>
              </a:rPr>
              <a:t>前</a:t>
            </a:r>
            <a:r>
              <a:rPr lang="en-US" altLang="zh-TW" sz="3200" b="1" dirty="0" smtClean="0">
                <a:solidFill>
                  <a:schemeClr val="bg1"/>
                </a:solidFill>
                <a:latin typeface="微軟正黑體" panose="020B0604030504040204" pitchFamily="34" charset="-120"/>
                <a:ea typeface="微軟正黑體" panose="020B0604030504040204" pitchFamily="34" charset="-120"/>
                <a:cs typeface="+mj-cs"/>
              </a:rPr>
              <a:t>5</a:t>
            </a:r>
            <a:r>
              <a:rPr lang="zh-TW" altLang="en-US" sz="3200" b="1" dirty="0" smtClean="0">
                <a:solidFill>
                  <a:schemeClr val="bg1"/>
                </a:solidFill>
                <a:latin typeface="微軟正黑體" panose="020B0604030504040204" pitchFamily="34" charset="-120"/>
                <a:ea typeface="微軟正黑體" panose="020B0604030504040204" pitchFamily="34" charset="-120"/>
                <a:cs typeface="+mj-cs"/>
              </a:rPr>
              <a:t>大專利權</a:t>
            </a:r>
            <a:r>
              <a:rPr lang="zh-TW" altLang="en-US" sz="3200" b="1" dirty="0">
                <a:solidFill>
                  <a:schemeClr val="bg1"/>
                </a:solidFill>
                <a:latin typeface="微軟正黑體" panose="020B0604030504040204" pitchFamily="34" charset="-120"/>
                <a:ea typeface="微軟正黑體" panose="020B0604030504040204" pitchFamily="34" charset="-120"/>
                <a:cs typeface="+mj-cs"/>
              </a:rPr>
              <a:t>人排名</a:t>
            </a:r>
          </a:p>
          <a:p>
            <a:pPr algn="ctr" fontAlgn="auto">
              <a:spcAft>
                <a:spcPts val="0"/>
              </a:spcAft>
              <a:defRPr/>
            </a:pPr>
            <a:endParaRPr kumimoji="0" lang="zh-TW" altLang="en-US" sz="4400" dirty="0">
              <a:latin typeface="標楷體" pitchFamily="65" charset="-120"/>
              <a:ea typeface="標楷體" pitchFamily="65" charset="-120"/>
              <a:cs typeface="+mj-cs"/>
            </a:endParaRPr>
          </a:p>
        </p:txBody>
      </p:sp>
      <p:grpSp>
        <p:nvGrpSpPr>
          <p:cNvPr id="4" name="群組 3"/>
          <p:cNvGrpSpPr/>
          <p:nvPr/>
        </p:nvGrpSpPr>
        <p:grpSpPr>
          <a:xfrm>
            <a:off x="539552" y="1988840"/>
            <a:ext cx="8011492" cy="4555728"/>
            <a:chOff x="88900" y="1328738"/>
            <a:chExt cx="8950325" cy="5503862"/>
          </a:xfrm>
        </p:grpSpPr>
        <p:pic>
          <p:nvPicPr>
            <p:cNvPr id="29700" name="Picture 2" descr="http://charting.derwentinnovation.com/?@_CPRKZ_zVZy_Yb9F"/>
            <p:cNvPicPr>
              <a:picLocks noChangeAspect="1" noChangeArrowheads="1"/>
            </p:cNvPicPr>
            <p:nvPr/>
          </p:nvPicPr>
          <p:blipFill>
            <a:blip r:embed="rId2">
              <a:extLst>
                <a:ext uri="{28A0092B-C50C-407E-A947-70E740481C1C}">
                  <a14:useLocalDpi xmlns:a14="http://schemas.microsoft.com/office/drawing/2010/main" val="0"/>
                </a:ext>
              </a:extLst>
            </a:blip>
            <a:srcRect r="10770"/>
            <a:stretch>
              <a:fillRect/>
            </a:stretch>
          </p:blipFill>
          <p:spPr bwMode="auto">
            <a:xfrm>
              <a:off x="88900" y="1328738"/>
              <a:ext cx="8950325"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矩形 4"/>
            <p:cNvSpPr>
              <a:spLocks noChangeArrowheads="1"/>
            </p:cNvSpPr>
            <p:nvPr/>
          </p:nvSpPr>
          <p:spPr bwMode="auto">
            <a:xfrm>
              <a:off x="4786313" y="4572000"/>
              <a:ext cx="627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000" b="1">
                  <a:cs typeface="Arial" panose="020B0604020202020204" pitchFamily="34" charset="0"/>
                </a:rPr>
                <a:t>NIH</a:t>
              </a:r>
              <a:endParaRPr kumimoji="0" lang="zh-TW" altLang="en-US" sz="2000">
                <a:latin typeface="Calibri" panose="020F0502020204030204" pitchFamily="34" charset="0"/>
              </a:endParaRPr>
            </a:p>
          </p:txBody>
        </p:sp>
        <p:sp>
          <p:nvSpPr>
            <p:cNvPr id="29702" name="文字方塊 5"/>
            <p:cNvSpPr txBox="1">
              <a:spLocks noChangeArrowheads="1"/>
            </p:cNvSpPr>
            <p:nvPr/>
          </p:nvSpPr>
          <p:spPr bwMode="auto">
            <a:xfrm>
              <a:off x="5143500" y="5000625"/>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000" b="1">
                  <a:solidFill>
                    <a:srgbClr val="FF0000"/>
                  </a:solidFill>
                  <a:latin typeface="Calibri" panose="020F0502020204030204" pitchFamily="34" charset="0"/>
                </a:rPr>
                <a:t>12</a:t>
              </a:r>
              <a:endParaRPr kumimoji="0" lang="zh-TW" altLang="en-US" sz="2000" b="1">
                <a:solidFill>
                  <a:srgbClr val="FF0000"/>
                </a:solidFill>
                <a:latin typeface="Calibri" panose="020F0502020204030204" pitchFamily="34" charset="0"/>
              </a:endParaRPr>
            </a:p>
          </p:txBody>
        </p:sp>
        <p:sp>
          <p:nvSpPr>
            <p:cNvPr id="29703" name="矩形 6"/>
            <p:cNvSpPr>
              <a:spLocks noChangeArrowheads="1"/>
            </p:cNvSpPr>
            <p:nvPr/>
          </p:nvSpPr>
          <p:spPr bwMode="auto">
            <a:xfrm>
              <a:off x="5214938" y="2786063"/>
              <a:ext cx="14253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a:cs typeface="Arial" panose="020B0604020202020204" pitchFamily="34" charset="0"/>
                </a:rPr>
                <a:t>ABBVIE INC.</a:t>
              </a:r>
              <a:endParaRPr kumimoji="0" lang="zh-TW" altLang="en-US" sz="1600" b="1">
                <a:cs typeface="Arial" panose="020B0604020202020204" pitchFamily="34" charset="0"/>
              </a:endParaRPr>
            </a:p>
          </p:txBody>
        </p:sp>
        <p:sp>
          <p:nvSpPr>
            <p:cNvPr id="29704" name="文字方塊 7"/>
            <p:cNvSpPr txBox="1">
              <a:spLocks noChangeArrowheads="1"/>
            </p:cNvSpPr>
            <p:nvPr/>
          </p:nvSpPr>
          <p:spPr bwMode="auto">
            <a:xfrm>
              <a:off x="6072188" y="3143250"/>
              <a:ext cx="92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000" b="1">
                  <a:solidFill>
                    <a:srgbClr val="0000FF"/>
                  </a:solidFill>
                  <a:latin typeface="Calibri" panose="020F0502020204030204" pitchFamily="34" charset="0"/>
                </a:rPr>
                <a:t>17</a:t>
              </a:r>
              <a:endParaRPr kumimoji="0" lang="zh-TW" altLang="en-US" sz="2000" b="1">
                <a:solidFill>
                  <a:srgbClr val="0000FF"/>
                </a:solidFill>
                <a:latin typeface="Calibri" panose="020F0502020204030204" pitchFamily="34" charset="0"/>
              </a:endParaRPr>
            </a:p>
          </p:txBody>
        </p:sp>
        <p:sp>
          <p:nvSpPr>
            <p:cNvPr id="29705" name="矩形 8"/>
            <p:cNvSpPr>
              <a:spLocks noChangeArrowheads="1"/>
            </p:cNvSpPr>
            <p:nvPr/>
          </p:nvSpPr>
          <p:spPr bwMode="auto">
            <a:xfrm>
              <a:off x="928688" y="4500563"/>
              <a:ext cx="2571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a:cs typeface="Arial" panose="020B0604020202020204" pitchFamily="34" charset="0"/>
                </a:rPr>
                <a:t>IMMUNOMEDICS, INC.</a:t>
              </a:r>
              <a:endParaRPr kumimoji="0" lang="zh-TW" altLang="en-US" sz="1600" b="1">
                <a:cs typeface="Arial" panose="020B0604020202020204" pitchFamily="34" charset="0"/>
              </a:endParaRPr>
            </a:p>
          </p:txBody>
        </p:sp>
        <p:sp>
          <p:nvSpPr>
            <p:cNvPr id="10" name="文字方塊 9"/>
            <p:cNvSpPr txBox="1"/>
            <p:nvPr/>
          </p:nvSpPr>
          <p:spPr>
            <a:xfrm>
              <a:off x="3500438" y="4857750"/>
              <a:ext cx="928687" cy="400110"/>
            </a:xfrm>
            <a:prstGeom prst="rect">
              <a:avLst/>
            </a:prstGeom>
            <a:noFill/>
          </p:spPr>
          <p:txBody>
            <a:bodyPr>
              <a:spAutoFit/>
            </a:bodyPr>
            <a:lstStyle/>
            <a:p>
              <a:pPr fontAlgn="auto">
                <a:spcBef>
                  <a:spcPts val="0"/>
                </a:spcBef>
                <a:spcAft>
                  <a:spcPts val="0"/>
                </a:spcAft>
                <a:defRPr/>
              </a:pPr>
              <a:r>
                <a:rPr kumimoji="0" lang="en-US" altLang="zh-TW" sz="2000" b="1" dirty="0">
                  <a:solidFill>
                    <a:schemeClr val="bg2">
                      <a:lumMod val="90000"/>
                    </a:schemeClr>
                  </a:solidFill>
                  <a:latin typeface="+mn-lt"/>
                  <a:ea typeface="+mn-ea"/>
                </a:rPr>
                <a:t>9</a:t>
              </a:r>
              <a:endParaRPr kumimoji="0" lang="zh-TW" altLang="en-US" sz="2000" b="1" dirty="0">
                <a:solidFill>
                  <a:schemeClr val="bg2">
                    <a:lumMod val="90000"/>
                  </a:schemeClr>
                </a:solidFill>
                <a:latin typeface="+mn-lt"/>
                <a:ea typeface="+mn-ea"/>
              </a:endParaRPr>
            </a:p>
          </p:txBody>
        </p:sp>
        <p:sp>
          <p:nvSpPr>
            <p:cNvPr id="29707" name="矩形 10"/>
            <p:cNvSpPr>
              <a:spLocks noChangeArrowheads="1"/>
            </p:cNvSpPr>
            <p:nvPr/>
          </p:nvSpPr>
          <p:spPr bwMode="auto">
            <a:xfrm>
              <a:off x="1571625" y="2571750"/>
              <a:ext cx="285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a:cs typeface="Arial" panose="020B0604020202020204" pitchFamily="34" charset="0"/>
                </a:rPr>
                <a:t>HUMAN GENOME SCIENCES, INC.</a:t>
              </a:r>
              <a:endParaRPr kumimoji="0" lang="zh-TW" altLang="en-US" sz="1600" b="1">
                <a:cs typeface="Arial" panose="020B0604020202020204" pitchFamily="34" charset="0"/>
              </a:endParaRPr>
            </a:p>
          </p:txBody>
        </p:sp>
        <p:sp>
          <p:nvSpPr>
            <p:cNvPr id="29708" name="文字方塊 11"/>
            <p:cNvSpPr txBox="1">
              <a:spLocks noChangeArrowheads="1"/>
            </p:cNvSpPr>
            <p:nvPr/>
          </p:nvSpPr>
          <p:spPr bwMode="auto">
            <a:xfrm>
              <a:off x="3214688" y="3143250"/>
              <a:ext cx="92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000" b="1">
                  <a:solidFill>
                    <a:srgbClr val="0000FF"/>
                  </a:solidFill>
                  <a:latin typeface="Calibri" panose="020F0502020204030204" pitchFamily="34" charset="0"/>
                </a:rPr>
                <a:t>9</a:t>
              </a:r>
              <a:endParaRPr kumimoji="0" lang="zh-TW" altLang="en-US" sz="2000" b="1">
                <a:solidFill>
                  <a:srgbClr val="0000FF"/>
                </a:solidFill>
                <a:latin typeface="Calibri" panose="020F0502020204030204" pitchFamily="34" charset="0"/>
              </a:endParaRPr>
            </a:p>
          </p:txBody>
        </p:sp>
        <p:sp>
          <p:nvSpPr>
            <p:cNvPr id="29709" name="矩形 12"/>
            <p:cNvSpPr>
              <a:spLocks noChangeArrowheads="1"/>
            </p:cNvSpPr>
            <p:nvPr/>
          </p:nvSpPr>
          <p:spPr bwMode="auto">
            <a:xfrm>
              <a:off x="285750" y="1785938"/>
              <a:ext cx="4500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dirty="0">
                  <a:cs typeface="Arial" panose="020B0604020202020204" pitchFamily="34" charset="0"/>
                </a:rPr>
                <a:t>THE REGENTS OF THE UNIVERSITY OF CALIFORNIA</a:t>
              </a:r>
              <a:endParaRPr kumimoji="0" lang="zh-TW" altLang="en-US" sz="1600" b="1" dirty="0">
                <a:cs typeface="Arial" panose="020B0604020202020204" pitchFamily="34" charset="0"/>
              </a:endParaRPr>
            </a:p>
          </p:txBody>
        </p:sp>
        <p:sp>
          <p:nvSpPr>
            <p:cNvPr id="29710" name="文字方塊 13"/>
            <p:cNvSpPr txBox="1">
              <a:spLocks noChangeArrowheads="1"/>
            </p:cNvSpPr>
            <p:nvPr/>
          </p:nvSpPr>
          <p:spPr bwMode="auto">
            <a:xfrm>
              <a:off x="4214813" y="2143125"/>
              <a:ext cx="92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000" b="1">
                  <a:solidFill>
                    <a:srgbClr val="0000FF"/>
                  </a:solidFill>
                  <a:latin typeface="Calibri" panose="020F0502020204030204" pitchFamily="34" charset="0"/>
                </a:rPr>
                <a:t>5</a:t>
              </a:r>
              <a:endParaRPr kumimoji="0" lang="zh-TW" altLang="en-US" sz="2000" b="1">
                <a:solidFill>
                  <a:srgbClr val="0000FF"/>
                </a:solidFill>
                <a:latin typeface="Calibri" panose="020F0502020204030204" pitchFamily="34" charset="0"/>
              </a:endParaRPr>
            </a:p>
          </p:txBody>
        </p:sp>
      </p:grpSp>
    </p:spTree>
    <p:extLst>
      <p:ext uri="{BB962C8B-B14F-4D97-AF65-F5344CB8AC3E}">
        <p14:creationId xmlns:p14="http://schemas.microsoft.com/office/powerpoint/2010/main" val="359829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D小人图片素材"/>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406" y="1400137"/>
            <a:ext cx="1224671" cy="1224671"/>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274089" y="2448504"/>
            <a:ext cx="3743539" cy="291170"/>
          </a:xfrm>
          <a:prstGeom prst="rect">
            <a:avLst/>
          </a:prstGeom>
        </p:spPr>
        <p:txBody>
          <a:bodyPr wrap="square">
            <a:spAutoFit/>
          </a:bodyPr>
          <a:lstStyle/>
          <a:p>
            <a:r>
              <a:rPr lang="zh-TW" altLang="en-US" sz="1292" b="1" dirty="0"/>
              <a:t>工研院</a:t>
            </a:r>
            <a:r>
              <a:rPr lang="en-US" altLang="zh-TW" sz="1292" b="1" dirty="0"/>
              <a:t>-</a:t>
            </a:r>
            <a:r>
              <a:rPr lang="zh-TW" altLang="en-US" sz="1292" b="1" dirty="0"/>
              <a:t>植物新藥應用糖尿病腎病變治療專利布局</a:t>
            </a:r>
          </a:p>
        </p:txBody>
      </p:sp>
      <p:sp>
        <p:nvSpPr>
          <p:cNvPr id="31" name="矩形 30"/>
          <p:cNvSpPr/>
          <p:nvPr/>
        </p:nvSpPr>
        <p:spPr>
          <a:xfrm>
            <a:off x="4726537" y="4789601"/>
            <a:ext cx="3651962" cy="291170"/>
          </a:xfrm>
          <a:prstGeom prst="rect">
            <a:avLst/>
          </a:prstGeom>
        </p:spPr>
        <p:txBody>
          <a:bodyPr wrap="none">
            <a:spAutoFit/>
          </a:bodyPr>
          <a:lstStyle/>
          <a:p>
            <a:r>
              <a:rPr lang="zh-TW" altLang="en-US" sz="1292" kern="100" dirty="0">
                <a:latin typeface="Arial" panose="020B0604020202020204" pitchFamily="34" charset="0"/>
              </a:rPr>
              <a:t>台大牙醫國際主要超音骨刀專利分析布局研究案</a:t>
            </a:r>
            <a:endParaRPr lang="zh-TW" altLang="en-US" sz="1292" dirty="0"/>
          </a:p>
        </p:txBody>
      </p:sp>
      <p:sp>
        <p:nvSpPr>
          <p:cNvPr id="5" name="矩形 4"/>
          <p:cNvSpPr/>
          <p:nvPr/>
        </p:nvSpPr>
        <p:spPr>
          <a:xfrm>
            <a:off x="491907" y="4793891"/>
            <a:ext cx="5233237" cy="319639"/>
          </a:xfrm>
          <a:prstGeom prst="rect">
            <a:avLst/>
          </a:prstGeom>
        </p:spPr>
        <p:txBody>
          <a:bodyPr wrap="square">
            <a:spAutoFit/>
          </a:bodyPr>
          <a:lstStyle/>
          <a:p>
            <a:r>
              <a:rPr lang="zh-TW" altLang="en-US" sz="1477" dirty="0"/>
              <a:t>拓墣產業研究所</a:t>
            </a:r>
            <a:r>
              <a:rPr lang="en-US" altLang="zh-TW" sz="1477" dirty="0"/>
              <a:t>-</a:t>
            </a:r>
            <a:r>
              <a:rPr lang="zh-TW" altLang="en-US" sz="1477" dirty="0"/>
              <a:t>人工智慧技術發展趨勢專利分析</a:t>
            </a:r>
          </a:p>
        </p:txBody>
      </p:sp>
      <p:sp>
        <p:nvSpPr>
          <p:cNvPr id="28" name="矩形 27"/>
          <p:cNvSpPr/>
          <p:nvPr/>
        </p:nvSpPr>
        <p:spPr>
          <a:xfrm>
            <a:off x="1174972" y="4227506"/>
            <a:ext cx="2331087" cy="291170"/>
          </a:xfrm>
          <a:prstGeom prst="rect">
            <a:avLst/>
          </a:prstGeom>
        </p:spPr>
        <p:txBody>
          <a:bodyPr wrap="none">
            <a:spAutoFit/>
          </a:bodyPr>
          <a:lstStyle/>
          <a:p>
            <a:r>
              <a:rPr lang="zh-TW" altLang="en-US" sz="1292" kern="100" dirty="0">
                <a:latin typeface="Arial" panose="020B0604020202020204" pitchFamily="34" charset="0"/>
                <a:cs typeface="Arial" panose="020B0604020202020204" pitchFamily="34" charset="0"/>
              </a:rPr>
              <a:t>資料壓縮專利分析布局研究案</a:t>
            </a:r>
            <a:endParaRPr lang="zh-TW" altLang="en-US" sz="1292" dirty="0"/>
          </a:p>
        </p:txBody>
      </p:sp>
      <p:sp>
        <p:nvSpPr>
          <p:cNvPr id="35" name="矩形 34"/>
          <p:cNvSpPr/>
          <p:nvPr/>
        </p:nvSpPr>
        <p:spPr>
          <a:xfrm>
            <a:off x="465412" y="3494689"/>
            <a:ext cx="3494867" cy="319639"/>
          </a:xfrm>
          <a:prstGeom prst="rect">
            <a:avLst/>
          </a:prstGeom>
        </p:spPr>
        <p:txBody>
          <a:bodyPr wrap="none">
            <a:spAutoFit/>
          </a:bodyPr>
          <a:lstStyle/>
          <a:p>
            <a:r>
              <a:rPr lang="zh-TW" altLang="en-US" sz="1477" b="1" kern="100" dirty="0">
                <a:latin typeface="細明體" panose="02020509000000000000" pitchFamily="49" charset="-120"/>
                <a:ea typeface="細明體" panose="02020509000000000000" pitchFamily="49" charset="-120"/>
                <a:cs typeface="Arial" panose="020B0604020202020204" pitchFamily="34" charset="0"/>
              </a:rPr>
              <a:t>技嘉科技</a:t>
            </a:r>
            <a:r>
              <a:rPr lang="en-US" altLang="zh-TW" sz="1477" b="1" kern="100" dirty="0">
                <a:latin typeface="細明體" panose="02020509000000000000" pitchFamily="49" charset="-120"/>
                <a:ea typeface="細明體" panose="02020509000000000000" pitchFamily="49" charset="-120"/>
                <a:cs typeface="Arial" panose="020B0604020202020204" pitchFamily="34" charset="0"/>
              </a:rPr>
              <a:t>-</a:t>
            </a:r>
            <a:r>
              <a:rPr lang="zh-TW" altLang="en-US" sz="1477" b="1" kern="100" dirty="0">
                <a:latin typeface="細明體" panose="02020509000000000000" pitchFamily="49" charset="-120"/>
                <a:ea typeface="細明體" panose="02020509000000000000" pitchFamily="49" charset="-120"/>
                <a:cs typeface="Arial" panose="020B0604020202020204" pitchFamily="34" charset="0"/>
              </a:rPr>
              <a:t>電腦主機板國際專利布局計劃</a:t>
            </a:r>
            <a:endParaRPr lang="zh-TW" altLang="en-US" sz="1477" b="1" dirty="0">
              <a:latin typeface="細明體" panose="02020509000000000000" pitchFamily="49" charset="-120"/>
              <a:ea typeface="細明體" panose="02020509000000000000" pitchFamily="49" charset="-120"/>
            </a:endParaRPr>
          </a:p>
        </p:txBody>
      </p:sp>
      <p:sp>
        <p:nvSpPr>
          <p:cNvPr id="4" name="矩形 3"/>
          <p:cNvSpPr/>
          <p:nvPr/>
        </p:nvSpPr>
        <p:spPr>
          <a:xfrm>
            <a:off x="2950533" y="2166413"/>
            <a:ext cx="4499826" cy="319639"/>
          </a:xfrm>
          <a:prstGeom prst="rect">
            <a:avLst/>
          </a:prstGeom>
        </p:spPr>
        <p:txBody>
          <a:bodyPr wrap="square">
            <a:spAutoFit/>
          </a:bodyPr>
          <a:lstStyle/>
          <a:p>
            <a:r>
              <a:rPr lang="zh-TW" altLang="en-US" sz="1477" dirty="0"/>
              <a:t>聯發科</a:t>
            </a:r>
            <a:r>
              <a:rPr lang="en-US" altLang="zh-TW" sz="1477" dirty="0"/>
              <a:t>-</a:t>
            </a:r>
            <a:r>
              <a:rPr lang="zh-TW" altLang="en-US" sz="1477" dirty="0"/>
              <a:t>應用處理器與通訊系統專利地圖與技術分析</a:t>
            </a:r>
          </a:p>
        </p:txBody>
      </p:sp>
      <p:sp>
        <p:nvSpPr>
          <p:cNvPr id="6" name="矩形 5"/>
          <p:cNvSpPr/>
          <p:nvPr/>
        </p:nvSpPr>
        <p:spPr>
          <a:xfrm>
            <a:off x="179908" y="3789515"/>
            <a:ext cx="5878618" cy="291170"/>
          </a:xfrm>
          <a:prstGeom prst="rect">
            <a:avLst/>
          </a:prstGeom>
        </p:spPr>
        <p:txBody>
          <a:bodyPr wrap="square">
            <a:spAutoFit/>
          </a:bodyPr>
          <a:lstStyle/>
          <a:p>
            <a:pPr algn="ctr">
              <a:spcAft>
                <a:spcPts val="0"/>
              </a:spcAft>
            </a:pPr>
            <a:r>
              <a:rPr lang="zh-TW" altLang="zh-TW" sz="1292" b="1" spc="92" dirty="0">
                <a:latin typeface="Times New Roman" panose="02020603050405020304" pitchFamily="18" charset="0"/>
                <a:cs typeface="Times New Roman" panose="02020603050405020304" pitchFamily="18" charset="0"/>
              </a:rPr>
              <a:t>行政院農委會</a:t>
            </a:r>
            <a:r>
              <a:rPr lang="zh-TW" altLang="zh-TW" sz="1292" b="1" dirty="0">
                <a:latin typeface="Times New Roman" panose="02020603050405020304" pitchFamily="18" charset="0"/>
                <a:cs typeface="Times New Roman" panose="02020603050405020304" pitchFamily="18" charset="0"/>
              </a:rPr>
              <a:t>「本國農產原料運用於機能產品之產業化專利分析評估」</a:t>
            </a:r>
            <a:endParaRPr lang="zh-TW" altLang="en-US" sz="1292" dirty="0"/>
          </a:p>
        </p:txBody>
      </p:sp>
      <p:sp>
        <p:nvSpPr>
          <p:cNvPr id="33" name="矩形 32"/>
          <p:cNvSpPr/>
          <p:nvPr/>
        </p:nvSpPr>
        <p:spPr>
          <a:xfrm>
            <a:off x="341184" y="4476003"/>
            <a:ext cx="3589444" cy="319639"/>
          </a:xfrm>
          <a:prstGeom prst="rect">
            <a:avLst/>
          </a:prstGeom>
        </p:spPr>
        <p:txBody>
          <a:bodyPr wrap="none">
            <a:spAutoFit/>
          </a:bodyPr>
          <a:lstStyle/>
          <a:p>
            <a:pPr lvl="0"/>
            <a:r>
              <a:rPr lang="zh-TW" altLang="en-US" sz="1477" kern="100" dirty="0">
                <a:latin typeface="Arial" panose="020B0604020202020204" pitchFamily="34" charset="0"/>
                <a:cs typeface="Arial" panose="020B0604020202020204" pitchFamily="34" charset="0"/>
              </a:rPr>
              <a:t>裕隆集團新揚投資</a:t>
            </a:r>
            <a:r>
              <a:rPr lang="zh-TW" altLang="en-US" sz="1477" kern="100" dirty="0">
                <a:solidFill>
                  <a:schemeClr val="tx1">
                    <a:lumMod val="50000"/>
                    <a:lumOff val="50000"/>
                  </a:schemeClr>
                </a:solidFill>
                <a:latin typeface="Arial" panose="020B0604020202020204" pitchFamily="34" charset="0"/>
                <a:cs typeface="Arial" panose="020B0604020202020204" pitchFamily="34" charset="0"/>
              </a:rPr>
              <a:t>產品上市侵權風險評估</a:t>
            </a:r>
            <a:endParaRPr lang="zh-TW" altLang="zh-TW" sz="2215" kern="100" dirty="0">
              <a:solidFill>
                <a:schemeClr val="tx1">
                  <a:lumMod val="50000"/>
                  <a:lumOff val="50000"/>
                </a:schemeClr>
              </a:solidFill>
              <a:latin typeface="標楷體" panose="03000509000000000000" pitchFamily="65" charset="-120"/>
              <a:cs typeface="Times New Roman" panose="02020603050405020304" pitchFamily="18" charset="0"/>
            </a:endParaRPr>
          </a:p>
        </p:txBody>
      </p:sp>
      <p:sp>
        <p:nvSpPr>
          <p:cNvPr id="29" name="矩形 28"/>
          <p:cNvSpPr/>
          <p:nvPr/>
        </p:nvSpPr>
        <p:spPr>
          <a:xfrm>
            <a:off x="502865" y="2979323"/>
            <a:ext cx="4309193" cy="319639"/>
          </a:xfrm>
          <a:prstGeom prst="rect">
            <a:avLst/>
          </a:prstGeom>
        </p:spPr>
        <p:txBody>
          <a:bodyPr wrap="none">
            <a:spAutoFit/>
          </a:bodyPr>
          <a:lstStyle/>
          <a:p>
            <a:r>
              <a:rPr lang="zh-TW" altLang="en-US" sz="1477" kern="100" dirty="0">
                <a:latin typeface="Arial" panose="020B0604020202020204" pitchFamily="34" charset="0"/>
                <a:cs typeface="Arial" panose="020B0604020202020204" pitchFamily="34" charset="0"/>
              </a:rPr>
              <a:t>國科會橋接計畫</a:t>
            </a:r>
            <a:r>
              <a:rPr lang="en-US" altLang="zh-TW" sz="1477" kern="100" dirty="0">
                <a:latin typeface="Arial" panose="020B0604020202020204" pitchFamily="34" charset="0"/>
                <a:cs typeface="Arial" panose="020B0604020202020204" pitchFamily="34" charset="0"/>
              </a:rPr>
              <a:t>-</a:t>
            </a:r>
            <a:r>
              <a:rPr lang="zh-TW" altLang="en-US" sz="1477" kern="100" dirty="0">
                <a:latin typeface="Arial" panose="020B0604020202020204" pitchFamily="34" charset="0"/>
                <a:cs typeface="Arial" panose="020B0604020202020204" pitchFamily="34" charset="0"/>
              </a:rPr>
              <a:t>醫療電子</a:t>
            </a:r>
            <a:r>
              <a:rPr lang="zh-TW" altLang="en-US" sz="1292" kern="100" dirty="0">
                <a:latin typeface="Arial" panose="020B0604020202020204" pitchFamily="34" charset="0"/>
                <a:cs typeface="Arial" panose="020B0604020202020204" pitchFamily="34" charset="0"/>
              </a:rPr>
              <a:t>整體之專利分析布局研究案</a:t>
            </a:r>
            <a:endParaRPr lang="zh-TW" altLang="en-US" sz="1292" dirty="0"/>
          </a:p>
        </p:txBody>
      </p:sp>
      <p:sp>
        <p:nvSpPr>
          <p:cNvPr id="10" name="矩形 9"/>
          <p:cNvSpPr/>
          <p:nvPr/>
        </p:nvSpPr>
        <p:spPr>
          <a:xfrm>
            <a:off x="6293168" y="3075903"/>
            <a:ext cx="1319592" cy="319639"/>
          </a:xfrm>
          <a:prstGeom prst="rect">
            <a:avLst/>
          </a:prstGeom>
        </p:spPr>
        <p:txBody>
          <a:bodyPr wrap="none">
            <a:spAutoFit/>
          </a:bodyPr>
          <a:lstStyle/>
          <a:p>
            <a:r>
              <a:rPr lang="zh-TW" altLang="en-US" sz="1477" dirty="0">
                <a:latin typeface="標楷體" panose="03000509000000000000" pitchFamily="65" charset="-120"/>
              </a:rPr>
              <a:t>安克生醫專利</a:t>
            </a:r>
          </a:p>
        </p:txBody>
      </p:sp>
      <p:sp>
        <p:nvSpPr>
          <p:cNvPr id="26" name="矩形 25"/>
          <p:cNvSpPr/>
          <p:nvPr/>
        </p:nvSpPr>
        <p:spPr>
          <a:xfrm>
            <a:off x="6521110" y="4511608"/>
            <a:ext cx="1835759" cy="291170"/>
          </a:xfrm>
          <a:prstGeom prst="rect">
            <a:avLst/>
          </a:prstGeom>
        </p:spPr>
        <p:txBody>
          <a:bodyPr wrap="none">
            <a:spAutoFit/>
          </a:bodyPr>
          <a:lstStyle/>
          <a:p>
            <a:r>
              <a:rPr lang="zh-TW" altLang="zh-TW" sz="1292" kern="100" dirty="0">
                <a:latin typeface="Arial" panose="020B0604020202020204" pitchFamily="34" charset="0"/>
                <a:cs typeface="Arial" panose="020B0604020202020204" pitchFamily="34" charset="0"/>
              </a:rPr>
              <a:t>智慧型聲控打呼輔助枕</a:t>
            </a:r>
            <a:endParaRPr lang="zh-TW" altLang="en-US" sz="1292" dirty="0"/>
          </a:p>
        </p:txBody>
      </p:sp>
      <p:sp>
        <p:nvSpPr>
          <p:cNvPr id="19" name="矩形 18"/>
          <p:cNvSpPr/>
          <p:nvPr/>
        </p:nvSpPr>
        <p:spPr>
          <a:xfrm>
            <a:off x="4944347" y="5285817"/>
            <a:ext cx="3156633" cy="291170"/>
          </a:xfrm>
          <a:prstGeom prst="rect">
            <a:avLst/>
          </a:prstGeom>
        </p:spPr>
        <p:txBody>
          <a:bodyPr wrap="none">
            <a:spAutoFit/>
          </a:bodyPr>
          <a:lstStyle/>
          <a:p>
            <a:r>
              <a:rPr lang="zh-TW" altLang="zh-TW" sz="1292" kern="100" dirty="0">
                <a:latin typeface="Arial" panose="020B0604020202020204" pitchFamily="34" charset="0"/>
                <a:cs typeface="Arial" panose="020B0604020202020204" pitchFamily="34" charset="0"/>
              </a:rPr>
              <a:t>睡眠呼吸中止阻塞位置之判斷方法及系統</a:t>
            </a:r>
            <a:endParaRPr lang="zh-TW" altLang="en-US" sz="1292" dirty="0"/>
          </a:p>
        </p:txBody>
      </p:sp>
      <p:sp>
        <p:nvSpPr>
          <p:cNvPr id="27" name="矩形 26"/>
          <p:cNvSpPr/>
          <p:nvPr/>
        </p:nvSpPr>
        <p:spPr>
          <a:xfrm>
            <a:off x="4965932" y="3509019"/>
            <a:ext cx="2991525" cy="291170"/>
          </a:xfrm>
          <a:prstGeom prst="rect">
            <a:avLst/>
          </a:prstGeom>
        </p:spPr>
        <p:txBody>
          <a:bodyPr wrap="none">
            <a:spAutoFit/>
          </a:bodyPr>
          <a:lstStyle/>
          <a:p>
            <a:r>
              <a:rPr lang="zh-TW" altLang="zh-TW" sz="1292" kern="100" dirty="0">
                <a:latin typeface="+mn-ea"/>
                <a:cs typeface="Arial" panose="020B0604020202020204" pitchFamily="34" charset="0"/>
              </a:rPr>
              <a:t>一種買賣登錄的交易平台系統及其應用</a:t>
            </a:r>
            <a:endParaRPr lang="zh-TW" altLang="en-US" sz="1292" dirty="0">
              <a:latin typeface="+mn-ea"/>
            </a:endParaRPr>
          </a:p>
        </p:txBody>
      </p:sp>
      <p:sp>
        <p:nvSpPr>
          <p:cNvPr id="23" name="矩形 22"/>
          <p:cNvSpPr/>
          <p:nvPr/>
        </p:nvSpPr>
        <p:spPr>
          <a:xfrm>
            <a:off x="4941773" y="2398921"/>
            <a:ext cx="3124573" cy="291170"/>
          </a:xfrm>
          <a:prstGeom prst="rect">
            <a:avLst/>
          </a:prstGeom>
        </p:spPr>
        <p:txBody>
          <a:bodyPr wrap="none">
            <a:spAutoFit/>
          </a:bodyPr>
          <a:lstStyle/>
          <a:p>
            <a:r>
              <a:rPr lang="en-US" altLang="zh-TW" sz="1292" kern="100" dirty="0" err="1">
                <a:latin typeface="Arial" panose="020B0604020202020204" pitchFamily="34" charset="0"/>
              </a:rPr>
              <a:t>Nebivolol</a:t>
            </a:r>
            <a:r>
              <a:rPr lang="en-US" altLang="zh-TW" sz="1292" kern="100" dirty="0">
                <a:latin typeface="Arial" panose="020B0604020202020204" pitchFamily="34" charset="0"/>
              </a:rPr>
              <a:t> (</a:t>
            </a:r>
            <a:r>
              <a:rPr lang="en-US" altLang="zh-TW" sz="1292" kern="100" dirty="0" err="1">
                <a:latin typeface="Arial" panose="020B0604020202020204" pitchFamily="34" charset="0"/>
              </a:rPr>
              <a:t>Bystolic</a:t>
            </a:r>
            <a:r>
              <a:rPr lang="en-US" altLang="zh-TW" sz="1292" kern="100" dirty="0">
                <a:latin typeface="Arial" panose="020B0604020202020204" pitchFamily="34" charset="0"/>
              </a:rPr>
              <a:t>) </a:t>
            </a:r>
            <a:r>
              <a:rPr lang="zh-TW" altLang="zh-TW" sz="1292" kern="100" dirty="0">
                <a:latin typeface="Arial" panose="020B0604020202020204" pitchFamily="34" charset="0"/>
                <a:cs typeface="Arial" panose="020B0604020202020204" pitchFamily="34" charset="0"/>
              </a:rPr>
              <a:t>用以治療癌症之應用</a:t>
            </a:r>
            <a:endParaRPr lang="zh-TW" altLang="en-US" sz="1292" dirty="0"/>
          </a:p>
        </p:txBody>
      </p:sp>
      <p:sp>
        <p:nvSpPr>
          <p:cNvPr id="22" name="矩形 21"/>
          <p:cNvSpPr/>
          <p:nvPr/>
        </p:nvSpPr>
        <p:spPr>
          <a:xfrm>
            <a:off x="817873" y="3984076"/>
            <a:ext cx="2414490" cy="319639"/>
          </a:xfrm>
          <a:prstGeom prst="rect">
            <a:avLst/>
          </a:prstGeom>
        </p:spPr>
        <p:txBody>
          <a:bodyPr wrap="square">
            <a:spAutoFit/>
          </a:bodyPr>
          <a:lstStyle/>
          <a:p>
            <a:r>
              <a:rPr lang="zh-TW" altLang="zh-TW" sz="1015" kern="100" dirty="0">
                <a:latin typeface="細明體" panose="02020509000000000000" pitchFamily="49" charset="-120"/>
                <a:ea typeface="細明體" panose="02020509000000000000" pitchFamily="49" charset="-120"/>
                <a:cs typeface="Arial" panose="020B0604020202020204" pitchFamily="34" charset="0"/>
              </a:rPr>
              <a:t>雙重標靶融合</a:t>
            </a:r>
            <a:r>
              <a:rPr lang="zh-TW" altLang="zh-TW" sz="1477" kern="100" dirty="0">
                <a:latin typeface="細明體" panose="02020509000000000000" pitchFamily="49" charset="-120"/>
                <a:ea typeface="細明體" panose="02020509000000000000" pitchFamily="49" charset="-120"/>
                <a:cs typeface="Arial" panose="020B0604020202020204" pitchFamily="34" charset="0"/>
              </a:rPr>
              <a:t>蛋白</a:t>
            </a:r>
            <a:r>
              <a:rPr lang="zh-TW" altLang="zh-TW" sz="1015" kern="100" dirty="0">
                <a:latin typeface="細明體" panose="02020509000000000000" pitchFamily="49" charset="-120"/>
                <a:ea typeface="細明體" panose="02020509000000000000" pitchFamily="49" charset="-120"/>
                <a:cs typeface="Arial" panose="020B0604020202020204" pitchFamily="34" charset="0"/>
              </a:rPr>
              <a:t>之研發與應用</a:t>
            </a:r>
            <a:endParaRPr lang="zh-TW" altLang="en-US" sz="1015" dirty="0">
              <a:latin typeface="細明體" panose="02020509000000000000" pitchFamily="49" charset="-120"/>
              <a:ea typeface="細明體" panose="02020509000000000000" pitchFamily="49" charset="-120"/>
            </a:endParaRPr>
          </a:p>
        </p:txBody>
      </p:sp>
      <p:sp>
        <p:nvSpPr>
          <p:cNvPr id="21" name="矩形 20"/>
          <p:cNvSpPr/>
          <p:nvPr/>
        </p:nvSpPr>
        <p:spPr>
          <a:xfrm>
            <a:off x="6450272" y="3984277"/>
            <a:ext cx="1670650" cy="291170"/>
          </a:xfrm>
          <a:prstGeom prst="rect">
            <a:avLst/>
          </a:prstGeom>
        </p:spPr>
        <p:txBody>
          <a:bodyPr wrap="none">
            <a:spAutoFit/>
          </a:bodyPr>
          <a:lstStyle/>
          <a:p>
            <a:r>
              <a:rPr lang="zh-TW" altLang="zh-TW" sz="1292" kern="100" dirty="0">
                <a:latin typeface="標楷體" panose="03000509000000000000" pitchFamily="65" charset="-120"/>
                <a:cs typeface="Arial" panose="020B0604020202020204" pitchFamily="34" charset="0"/>
              </a:rPr>
              <a:t>主動式電容觸控裝置</a:t>
            </a:r>
            <a:endParaRPr lang="zh-TW" altLang="en-US" sz="1292" dirty="0">
              <a:latin typeface="標楷體" panose="03000509000000000000" pitchFamily="65" charset="-120"/>
            </a:endParaRPr>
          </a:p>
        </p:txBody>
      </p:sp>
      <p:sp>
        <p:nvSpPr>
          <p:cNvPr id="13" name="矩形 12"/>
          <p:cNvSpPr/>
          <p:nvPr/>
        </p:nvSpPr>
        <p:spPr>
          <a:xfrm>
            <a:off x="6133788" y="2846897"/>
            <a:ext cx="2395207" cy="291170"/>
          </a:xfrm>
          <a:prstGeom prst="rect">
            <a:avLst/>
          </a:prstGeom>
        </p:spPr>
        <p:txBody>
          <a:bodyPr wrap="none">
            <a:spAutoFit/>
          </a:bodyPr>
          <a:lstStyle/>
          <a:p>
            <a:r>
              <a:rPr lang="en-US" altLang="zh-TW" sz="1292" dirty="0">
                <a:latin typeface="Segoe UI Black" panose="020B0A02040204020203" pitchFamily="34" charset="0"/>
                <a:ea typeface="Segoe UI Black" panose="020B0A02040204020203" pitchFamily="34" charset="0"/>
                <a:cs typeface="Segoe UI Black" panose="020B0A02040204020203" pitchFamily="34" charset="0"/>
              </a:rPr>
              <a:t>UBI Pharma </a:t>
            </a:r>
            <a:r>
              <a:rPr lang="zh-TW" altLang="zh-TW" sz="1292" dirty="0">
                <a:latin typeface="Segoe UI Black" panose="020B0A02040204020203" pitchFamily="34" charset="0"/>
                <a:cs typeface="Segoe UI Black" panose="020B0A02040204020203" pitchFamily="34" charset="0"/>
              </a:rPr>
              <a:t>聯亞藥業第</a:t>
            </a:r>
            <a:r>
              <a:rPr lang="en-US" altLang="zh-TW" sz="1292" dirty="0">
                <a:latin typeface="Segoe UI Black" panose="020B0A02040204020203" pitchFamily="34" charset="0"/>
                <a:ea typeface="Segoe UI Black" panose="020B0A02040204020203" pitchFamily="34" charset="0"/>
                <a:cs typeface="Segoe UI Black" panose="020B0A02040204020203" pitchFamily="34" charset="0"/>
              </a:rPr>
              <a:t>44</a:t>
            </a:r>
            <a:r>
              <a:rPr lang="zh-TW" altLang="zh-TW" sz="1292" dirty="0">
                <a:latin typeface="Segoe UI Black" panose="020B0A02040204020203" pitchFamily="34" charset="0"/>
                <a:cs typeface="Segoe UI Black" panose="020B0A02040204020203" pitchFamily="34" charset="0"/>
              </a:rPr>
              <a:t>類</a:t>
            </a:r>
            <a:endParaRPr lang="zh-TW" altLang="en-US" sz="1108" dirty="0">
              <a:latin typeface="Segoe UI Black" panose="020B0A02040204020203" pitchFamily="34" charset="0"/>
              <a:cs typeface="Segoe UI Black" panose="020B0A02040204020203" pitchFamily="34" charset="0"/>
            </a:endParaRPr>
          </a:p>
        </p:txBody>
      </p:sp>
      <p:sp>
        <p:nvSpPr>
          <p:cNvPr id="9" name="矩形 8"/>
          <p:cNvSpPr/>
          <p:nvPr/>
        </p:nvSpPr>
        <p:spPr>
          <a:xfrm>
            <a:off x="6326585" y="3717365"/>
            <a:ext cx="1954632" cy="376385"/>
          </a:xfrm>
          <a:prstGeom prst="rect">
            <a:avLst/>
          </a:prstGeom>
        </p:spPr>
        <p:txBody>
          <a:bodyPr wrap="square">
            <a:spAutoFit/>
          </a:bodyPr>
          <a:lstStyle/>
          <a:p>
            <a:r>
              <a:rPr lang="zh-TW" altLang="en-US" sz="1846" dirty="0">
                <a:latin typeface="標楷體" panose="03000509000000000000" pitchFamily="65" charset="-120"/>
              </a:rPr>
              <a:t>懷特血寶專利</a:t>
            </a:r>
            <a:endParaRPr lang="zh-TW" altLang="en-US" sz="1662" dirty="0">
              <a:latin typeface="標楷體" panose="03000509000000000000" pitchFamily="65" charset="-120"/>
            </a:endParaRPr>
          </a:p>
        </p:txBody>
      </p:sp>
      <p:sp>
        <p:nvSpPr>
          <p:cNvPr id="14" name="矩形 13"/>
          <p:cNvSpPr/>
          <p:nvPr/>
        </p:nvSpPr>
        <p:spPr>
          <a:xfrm>
            <a:off x="3375500" y="3312566"/>
            <a:ext cx="5977616" cy="284693"/>
          </a:xfrm>
          <a:prstGeom prst="rect">
            <a:avLst/>
          </a:prstGeom>
        </p:spPr>
        <p:txBody>
          <a:bodyPr wrap="square">
            <a:spAutoFit/>
          </a:bodyPr>
          <a:lstStyle/>
          <a:p>
            <a:pPr>
              <a:lnSpc>
                <a:spcPts val="1477"/>
              </a:lnSpc>
            </a:pPr>
            <a:r>
              <a:rPr lang="zh-TW" altLang="zh-TW" sz="1108" dirty="0"/>
              <a:t>以全息希爾伯特頻譜為基礎來改善記憶能力與其它功能的個人化跨顱調幅電刺激</a:t>
            </a:r>
            <a:endParaRPr lang="zh-TW" altLang="en-US" sz="1108" dirty="0"/>
          </a:p>
        </p:txBody>
      </p:sp>
      <p:sp>
        <p:nvSpPr>
          <p:cNvPr id="8" name="矩形 7"/>
          <p:cNvSpPr/>
          <p:nvPr/>
        </p:nvSpPr>
        <p:spPr>
          <a:xfrm>
            <a:off x="6193071" y="2560862"/>
            <a:ext cx="2103461" cy="348109"/>
          </a:xfrm>
          <a:prstGeom prst="rect">
            <a:avLst/>
          </a:prstGeom>
        </p:spPr>
        <p:txBody>
          <a:bodyPr wrap="none">
            <a:spAutoFit/>
          </a:bodyPr>
          <a:lstStyle/>
          <a:p>
            <a:r>
              <a:rPr lang="zh-TW" altLang="en-US" sz="1662" dirty="0">
                <a:solidFill>
                  <a:schemeClr val="tx1">
                    <a:lumMod val="50000"/>
                    <a:lumOff val="50000"/>
                  </a:schemeClr>
                </a:solidFill>
              </a:rPr>
              <a:t>穿</a:t>
            </a:r>
            <a:r>
              <a:rPr lang="zh-TW" altLang="en-US" sz="1662" dirty="0"/>
              <a:t>顱式超音波刺激器</a:t>
            </a:r>
          </a:p>
        </p:txBody>
      </p:sp>
      <p:sp>
        <p:nvSpPr>
          <p:cNvPr id="2" name="矩形 1"/>
          <p:cNvSpPr/>
          <p:nvPr/>
        </p:nvSpPr>
        <p:spPr>
          <a:xfrm>
            <a:off x="5826107" y="4246271"/>
            <a:ext cx="2832827" cy="319639"/>
          </a:xfrm>
          <a:prstGeom prst="rect">
            <a:avLst/>
          </a:prstGeom>
        </p:spPr>
        <p:txBody>
          <a:bodyPr wrap="none">
            <a:spAutoFit/>
          </a:bodyPr>
          <a:lstStyle/>
          <a:p>
            <a:r>
              <a:rPr lang="zh-TW" altLang="en-US" sz="1477" dirty="0"/>
              <a:t>一種以治療骨關節炎的支架系統</a:t>
            </a:r>
          </a:p>
        </p:txBody>
      </p:sp>
      <p:sp>
        <p:nvSpPr>
          <p:cNvPr id="17" name="矩形 16"/>
          <p:cNvSpPr/>
          <p:nvPr/>
        </p:nvSpPr>
        <p:spPr>
          <a:xfrm>
            <a:off x="1039569" y="2635940"/>
            <a:ext cx="6941599" cy="376385"/>
          </a:xfrm>
          <a:prstGeom prst="rect">
            <a:avLst/>
          </a:prstGeom>
        </p:spPr>
        <p:txBody>
          <a:bodyPr wrap="square">
            <a:spAutoFit/>
          </a:bodyPr>
          <a:lstStyle/>
          <a:p>
            <a:r>
              <a:rPr lang="en-US" altLang="zh-TW" sz="1846" dirty="0" err="1"/>
              <a:t>Tropicamide</a:t>
            </a:r>
            <a:r>
              <a:rPr lang="zh-TW" altLang="zh-TW" sz="1846" dirty="0"/>
              <a:t>用以治療癌症之應用</a:t>
            </a:r>
            <a:endParaRPr lang="zh-TW" altLang="en-US" dirty="0"/>
          </a:p>
        </p:txBody>
      </p:sp>
      <p:sp>
        <p:nvSpPr>
          <p:cNvPr id="15" name="矩形 14"/>
          <p:cNvSpPr/>
          <p:nvPr/>
        </p:nvSpPr>
        <p:spPr>
          <a:xfrm>
            <a:off x="912498" y="3282179"/>
            <a:ext cx="3968212" cy="262829"/>
          </a:xfrm>
          <a:prstGeom prst="rect">
            <a:avLst/>
          </a:prstGeom>
        </p:spPr>
        <p:txBody>
          <a:bodyPr wrap="square">
            <a:spAutoFit/>
          </a:bodyPr>
          <a:lstStyle/>
          <a:p>
            <a:r>
              <a:rPr lang="zh-TW" altLang="zh-TW" sz="1108" dirty="0">
                <a:latin typeface="+mn-ea"/>
              </a:rPr>
              <a:t>阿那格雷藥物在用於製備治療癌症的醫藥組合物中的用途</a:t>
            </a:r>
            <a:endParaRPr lang="zh-TW" altLang="en-US" sz="1108" dirty="0">
              <a:latin typeface="+mn-ea"/>
            </a:endParaRPr>
          </a:p>
        </p:txBody>
      </p:sp>
      <p:sp>
        <p:nvSpPr>
          <p:cNvPr id="25" name="矩形 24"/>
          <p:cNvSpPr/>
          <p:nvPr/>
        </p:nvSpPr>
        <p:spPr>
          <a:xfrm>
            <a:off x="818547" y="5327666"/>
            <a:ext cx="1835759" cy="291170"/>
          </a:xfrm>
          <a:prstGeom prst="rect">
            <a:avLst/>
          </a:prstGeom>
        </p:spPr>
        <p:txBody>
          <a:bodyPr wrap="none">
            <a:spAutoFit/>
          </a:bodyPr>
          <a:lstStyle/>
          <a:p>
            <a:r>
              <a:rPr lang="zh-TW" altLang="zh-TW" sz="1292" kern="100" dirty="0">
                <a:latin typeface="標楷體" panose="03000509000000000000" pitchFamily="65" charset="-120"/>
                <a:cs typeface="Arial" panose="020B0604020202020204" pitchFamily="34" charset="0"/>
              </a:rPr>
              <a:t>口腔照護平台商業模式</a:t>
            </a:r>
            <a:endParaRPr lang="zh-TW" altLang="en-US" sz="1292" dirty="0">
              <a:latin typeface="標楷體" panose="03000509000000000000" pitchFamily="65" charset="-120"/>
            </a:endParaRPr>
          </a:p>
        </p:txBody>
      </p:sp>
      <p:pic>
        <p:nvPicPr>
          <p:cNvPr id="7" name="圖片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42384" y="2227130"/>
            <a:ext cx="4109506" cy="2777572"/>
          </a:xfrm>
          <a:prstGeom prst="rect">
            <a:avLst/>
          </a:prstGeom>
          <a:effectLst>
            <a:outerShdw blurRad="57150" dist="38100" dir="7560000" sx="113000" sy="113000" algn="l" rotWithShape="0">
              <a:prstClr val="black">
                <a:alpha val="24000"/>
              </a:prstClr>
            </a:outerShdw>
          </a:effectLst>
          <a:scene3d>
            <a:camera prst="perspectiveRelaxedModerately">
              <a:rot lat="19200000" lon="0" rev="0"/>
            </a:camera>
            <a:lightRig rig="balanced" dir="t"/>
          </a:scene3d>
          <a:sp3d extrusionH="152400" prstMaterial="matte">
            <a:bevelT w="590550" h="146050"/>
            <a:bevelB/>
            <a:extrusionClr>
              <a:schemeClr val="bg2"/>
            </a:extrusionClr>
            <a:contourClr>
              <a:schemeClr val="bg1">
                <a:lumMod val="95000"/>
              </a:schemeClr>
            </a:contourClr>
          </a:sp3d>
        </p:spPr>
      </p:pic>
      <p:sp>
        <p:nvSpPr>
          <p:cNvPr id="30" name="矩形 29"/>
          <p:cNvSpPr/>
          <p:nvPr/>
        </p:nvSpPr>
        <p:spPr>
          <a:xfrm>
            <a:off x="4267429" y="4986745"/>
            <a:ext cx="3062057" cy="348109"/>
          </a:xfrm>
          <a:prstGeom prst="rect">
            <a:avLst/>
          </a:prstGeom>
        </p:spPr>
        <p:txBody>
          <a:bodyPr wrap="none">
            <a:spAutoFit/>
          </a:bodyPr>
          <a:lstStyle/>
          <a:p>
            <a:r>
              <a:rPr lang="zh-TW" altLang="en-US" sz="1662" dirty="0">
                <a:latin typeface="標楷體" panose="03000509000000000000" pitchFamily="65" charset="-120"/>
              </a:rPr>
              <a:t>中國華為</a:t>
            </a:r>
            <a:r>
              <a:rPr lang="en-US" altLang="zh-TW" sz="1662" dirty="0">
                <a:latin typeface="標楷體" panose="03000509000000000000" pitchFamily="65" charset="-120"/>
              </a:rPr>
              <a:t>-</a:t>
            </a:r>
            <a:r>
              <a:rPr lang="zh-TW" altLang="en-US" sz="1662" dirty="0">
                <a:latin typeface="標楷體" panose="03000509000000000000" pitchFamily="65" charset="-120"/>
              </a:rPr>
              <a:t>穿戴式裝置專利分析</a:t>
            </a:r>
          </a:p>
        </p:txBody>
      </p:sp>
      <p:sp>
        <p:nvSpPr>
          <p:cNvPr id="32" name="矩形 31"/>
          <p:cNvSpPr/>
          <p:nvPr/>
        </p:nvSpPr>
        <p:spPr>
          <a:xfrm>
            <a:off x="1174972" y="5053183"/>
            <a:ext cx="3335396" cy="319639"/>
          </a:xfrm>
          <a:prstGeom prst="rect">
            <a:avLst/>
          </a:prstGeom>
        </p:spPr>
        <p:txBody>
          <a:bodyPr wrap="square">
            <a:spAutoFit/>
          </a:bodyPr>
          <a:lstStyle/>
          <a:p>
            <a:r>
              <a:rPr lang="zh-TW" altLang="en-US" sz="1015" kern="100" dirty="0">
                <a:latin typeface="細明體" panose="02020509000000000000" pitchFamily="49" charset="-120"/>
                <a:ea typeface="細明體" panose="02020509000000000000" pitchFamily="49" charset="-120"/>
                <a:cs typeface="Arial" panose="020B0604020202020204" pitchFamily="34" charset="0"/>
              </a:rPr>
              <a:t>金屬中心</a:t>
            </a:r>
            <a:r>
              <a:rPr lang="zh-TW" altLang="en-US" sz="1477" kern="100" dirty="0">
                <a:latin typeface="細明體" panose="02020509000000000000" pitchFamily="49" charset="-120"/>
                <a:ea typeface="細明體" panose="02020509000000000000" pitchFamily="49" charset="-120"/>
                <a:cs typeface="Arial" panose="020B0604020202020204" pitchFamily="34" charset="0"/>
              </a:rPr>
              <a:t>人工牙根</a:t>
            </a:r>
            <a:r>
              <a:rPr lang="zh-TW" altLang="en-US" sz="1015" kern="100" dirty="0">
                <a:latin typeface="細明體" panose="02020509000000000000" pitchFamily="49" charset="-120"/>
                <a:ea typeface="細明體" panose="02020509000000000000" pitchFamily="49" charset="-120"/>
                <a:cs typeface="Arial" panose="020B0604020202020204" pitchFamily="34" charset="0"/>
              </a:rPr>
              <a:t>手術器械系統專利分析布局</a:t>
            </a:r>
            <a:endParaRPr lang="zh-TW" altLang="en-US" sz="1015" dirty="0">
              <a:latin typeface="細明體" panose="02020509000000000000" pitchFamily="49" charset="-120"/>
              <a:ea typeface="細明體" panose="02020509000000000000" pitchFamily="49" charset="-120"/>
            </a:endParaRPr>
          </a:p>
        </p:txBody>
      </p:sp>
      <p:sp>
        <p:nvSpPr>
          <p:cNvPr id="36" name="矩形 35"/>
          <p:cNvSpPr/>
          <p:nvPr/>
        </p:nvSpPr>
        <p:spPr>
          <a:xfrm>
            <a:off x="2510728" y="5358476"/>
            <a:ext cx="2513830" cy="319639"/>
          </a:xfrm>
          <a:prstGeom prst="rect">
            <a:avLst/>
          </a:prstGeom>
        </p:spPr>
        <p:txBody>
          <a:bodyPr wrap="none">
            <a:spAutoFit/>
          </a:bodyPr>
          <a:lstStyle/>
          <a:p>
            <a:pPr lvl="0"/>
            <a:r>
              <a:rPr lang="zh-TW" altLang="en-US" sz="1477" b="1" kern="100" dirty="0">
                <a:latin typeface="+mj-ea"/>
                <a:ea typeface="+mj-ea"/>
                <a:cs typeface="Arial" panose="020B0604020202020204" pitchFamily="34" charset="0"/>
              </a:rPr>
              <a:t>中國石油</a:t>
            </a:r>
            <a:r>
              <a:rPr lang="en-US" altLang="zh-TW" sz="1477" b="1" kern="100" dirty="0">
                <a:latin typeface="+mj-ea"/>
                <a:ea typeface="+mj-ea"/>
                <a:cs typeface="Arial" panose="020B0604020202020204" pitchFamily="34" charset="0"/>
              </a:rPr>
              <a:t>-</a:t>
            </a:r>
            <a:r>
              <a:rPr lang="zh-TW" altLang="en-US" sz="1477" b="1" kern="100" dirty="0">
                <a:latin typeface="+mj-ea"/>
                <a:ea typeface="+mj-ea"/>
                <a:cs typeface="Arial" panose="020B0604020202020204" pitchFamily="34" charset="0"/>
              </a:rPr>
              <a:t>綠能科技專利申請</a:t>
            </a:r>
            <a:endParaRPr lang="zh-TW" altLang="zh-TW" sz="2215" b="1" kern="100" dirty="0">
              <a:solidFill>
                <a:schemeClr val="tx1">
                  <a:lumMod val="50000"/>
                  <a:lumOff val="50000"/>
                </a:schemeClr>
              </a:solidFill>
              <a:latin typeface="+mj-ea"/>
              <a:ea typeface="+mj-ea"/>
              <a:cs typeface="Times New Roman" panose="02020603050405020304" pitchFamily="18" charset="0"/>
            </a:endParaRPr>
          </a:p>
        </p:txBody>
      </p:sp>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740" y="1447128"/>
            <a:ext cx="4755292" cy="483970"/>
          </a:xfrm>
          <a:prstGeom prst="rect">
            <a:avLst/>
          </a:prstGeom>
        </p:spPr>
      </p:pic>
      <p:pic>
        <p:nvPicPr>
          <p:cNvPr id="37" name="圖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946" y="1302653"/>
            <a:ext cx="797738" cy="797738"/>
          </a:xfrm>
          <a:prstGeom prst="rect">
            <a:avLst/>
          </a:prstGeom>
        </p:spPr>
      </p:pic>
    </p:spTree>
    <p:extLst>
      <p:ext uri="{BB962C8B-B14F-4D97-AF65-F5344CB8AC3E}">
        <p14:creationId xmlns:p14="http://schemas.microsoft.com/office/powerpoint/2010/main" val="1124156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ãABBVIE INCãçåçæå°çµæ"/>
          <p:cNvPicPr>
            <a:picLocks noChangeAspect="1" noChangeArrowheads="1"/>
          </p:cNvPicPr>
          <p:nvPr/>
        </p:nvPicPr>
        <p:blipFill>
          <a:blip r:embed="rId2">
            <a:extLst>
              <a:ext uri="{28A0092B-C50C-407E-A947-70E740481C1C}">
                <a14:useLocalDpi xmlns:a14="http://schemas.microsoft.com/office/drawing/2010/main" val="0"/>
              </a:ext>
            </a:extLst>
          </a:blip>
          <a:srcRect t="30457" b="31471"/>
          <a:stretch>
            <a:fillRect/>
          </a:stretch>
        </p:blipFill>
        <p:spPr bwMode="auto">
          <a:xfrm>
            <a:off x="251520" y="548680"/>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5"/>
          <p:cNvSpPr>
            <a:spLocks noChangeArrowheads="1"/>
          </p:cNvSpPr>
          <p:nvPr/>
        </p:nvSpPr>
        <p:spPr bwMode="auto">
          <a:xfrm>
            <a:off x="107504" y="1495814"/>
            <a:ext cx="8858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dirty="0">
                <a:ea typeface="標楷體" panose="03000509000000000000" pitchFamily="65" charset="-120"/>
                <a:cs typeface="Arial" panose="020B0604020202020204" pitchFamily="34" charset="0"/>
              </a:rPr>
              <a:t>AbbVie </a:t>
            </a:r>
            <a:r>
              <a:rPr lang="zh-TW" altLang="en-US" dirty="0">
                <a:ea typeface="標楷體" panose="03000509000000000000" pitchFamily="65" charset="-120"/>
                <a:cs typeface="Times New Roman" panose="02020603050405020304" pitchFamily="18" charset="0"/>
              </a:rPr>
              <a:t>一開始是藥品領導廠商亞培，其由芝加哥醫師</a:t>
            </a:r>
            <a:r>
              <a:rPr lang="zh-TW" altLang="en-US" dirty="0">
                <a:ea typeface="標楷體" panose="03000509000000000000" pitchFamily="65" charset="-120"/>
                <a:cs typeface="Arial" panose="020B0604020202020204" pitchFamily="34" charset="0"/>
              </a:rPr>
              <a:t> </a:t>
            </a:r>
            <a:r>
              <a:rPr lang="en-US" altLang="zh-TW" dirty="0">
                <a:ea typeface="標楷體" panose="03000509000000000000" pitchFamily="65" charset="-120"/>
                <a:cs typeface="Arial" panose="020B0604020202020204" pitchFamily="34" charset="0"/>
              </a:rPr>
              <a:t>Wallace Abbott </a:t>
            </a:r>
            <a:r>
              <a:rPr lang="zh-TW" altLang="en-US" dirty="0">
                <a:ea typeface="標楷體" panose="03000509000000000000" pitchFamily="65" charset="-120"/>
                <a:cs typeface="Times New Roman" panose="02020603050405020304" pitchFamily="18" charset="0"/>
              </a:rPr>
              <a:t>博士於</a:t>
            </a:r>
            <a:r>
              <a:rPr lang="zh-TW" altLang="en-US" dirty="0">
                <a:ea typeface="標楷體" panose="03000509000000000000" pitchFamily="65" charset="-120"/>
                <a:cs typeface="Arial" panose="020B0604020202020204" pitchFamily="34" charset="0"/>
              </a:rPr>
              <a:t> </a:t>
            </a:r>
            <a:r>
              <a:rPr lang="en-US" altLang="zh-TW" dirty="0">
                <a:ea typeface="標楷體" panose="03000509000000000000" pitchFamily="65" charset="-120"/>
                <a:cs typeface="Arial" panose="020B0604020202020204" pitchFamily="34" charset="0"/>
              </a:rPr>
              <a:t>1888 </a:t>
            </a:r>
            <a:r>
              <a:rPr lang="zh-TW" altLang="en-US" dirty="0">
                <a:ea typeface="標楷體" panose="03000509000000000000" pitchFamily="65" charset="-120"/>
                <a:cs typeface="Times New Roman" panose="02020603050405020304" pitchFamily="18" charset="0"/>
              </a:rPr>
              <a:t>年創立。</a:t>
            </a:r>
            <a:r>
              <a:rPr lang="en-US" altLang="zh-TW" dirty="0">
                <a:ea typeface="標楷體" panose="03000509000000000000" pitchFamily="65" charset="-120"/>
                <a:cs typeface="Arial" panose="020B0604020202020204" pitchFamily="34" charset="0"/>
              </a:rPr>
              <a:t>2013 </a:t>
            </a:r>
            <a:r>
              <a:rPr lang="zh-TW" altLang="en-US" dirty="0">
                <a:ea typeface="標楷體" panose="03000509000000000000" pitchFamily="65" charset="-120"/>
                <a:cs typeface="Times New Roman" panose="02020603050405020304" pitchFamily="18" charset="0"/>
              </a:rPr>
              <a:t>年</a:t>
            </a:r>
            <a:r>
              <a:rPr lang="zh-TW" altLang="en-US" dirty="0">
                <a:ea typeface="標楷體" panose="03000509000000000000" pitchFamily="65" charset="-120"/>
                <a:cs typeface="Arial" panose="020B0604020202020204" pitchFamily="34" charset="0"/>
              </a:rPr>
              <a:t> </a:t>
            </a:r>
            <a:r>
              <a:rPr lang="en-US" altLang="zh-TW" dirty="0">
                <a:ea typeface="標楷體" panose="03000509000000000000" pitchFamily="65" charset="-120"/>
                <a:cs typeface="Arial" panose="020B0604020202020204" pitchFamily="34" charset="0"/>
              </a:rPr>
              <a:t>1 </a:t>
            </a:r>
            <a:r>
              <a:rPr lang="zh-TW" altLang="en-US" dirty="0">
                <a:ea typeface="標楷體" panose="03000509000000000000" pitchFamily="65" charset="-120"/>
                <a:cs typeface="Times New Roman" panose="02020603050405020304" pitchFamily="18" charset="0"/>
              </a:rPr>
              <a:t>月</a:t>
            </a:r>
            <a:r>
              <a:rPr lang="zh-TW" altLang="en-US" dirty="0">
                <a:ea typeface="標楷體" panose="03000509000000000000" pitchFamily="65" charset="-120"/>
                <a:cs typeface="Arial" panose="020B0604020202020204" pitchFamily="34" charset="0"/>
              </a:rPr>
              <a:t> </a:t>
            </a:r>
            <a:r>
              <a:rPr lang="en-US" altLang="zh-TW" dirty="0">
                <a:ea typeface="標楷體" panose="03000509000000000000" pitchFamily="65" charset="-120"/>
                <a:cs typeface="Arial" panose="020B0604020202020204" pitchFamily="34" charset="0"/>
              </a:rPr>
              <a:t>1 </a:t>
            </a:r>
            <a:r>
              <a:rPr lang="zh-TW" altLang="en-US" dirty="0">
                <a:ea typeface="標楷體" panose="03000509000000000000" pitchFamily="65" charset="-120"/>
                <a:cs typeface="Times New Roman" panose="02020603050405020304" pitchFamily="18" charset="0"/>
              </a:rPr>
              <a:t>日，</a:t>
            </a:r>
            <a:r>
              <a:rPr lang="en-US" altLang="zh-TW" dirty="0">
                <a:ea typeface="標楷體" panose="03000509000000000000" pitchFamily="65" charset="-120"/>
                <a:cs typeface="Arial" panose="020B0604020202020204" pitchFamily="34" charset="0"/>
              </a:rPr>
              <a:t>AbbVie </a:t>
            </a:r>
            <a:r>
              <a:rPr lang="zh-TW" altLang="en-US" dirty="0">
                <a:ea typeface="標楷體" panose="03000509000000000000" pitchFamily="65" charset="-120"/>
                <a:cs typeface="Times New Roman" panose="02020603050405020304" pitchFamily="18" charset="0"/>
              </a:rPr>
              <a:t>生物製藥公司成立，著重於例如</a:t>
            </a:r>
            <a:r>
              <a:rPr lang="zh-TW" altLang="en-US" dirty="0">
                <a:ea typeface="標楷體" panose="03000509000000000000" pitchFamily="65" charset="-120"/>
                <a:cs typeface="Arial" panose="020B0604020202020204" pitchFamily="34" charset="0"/>
              </a:rPr>
              <a:t> </a:t>
            </a:r>
            <a:r>
              <a:rPr lang="en-US" altLang="zh-TW" dirty="0">
                <a:ea typeface="標楷體" panose="03000509000000000000" pitchFamily="65" charset="-120"/>
                <a:cs typeface="Arial" panose="020B0604020202020204" pitchFamily="34" charset="0"/>
              </a:rPr>
              <a:t>C </a:t>
            </a:r>
            <a:r>
              <a:rPr lang="zh-TW" altLang="en-US" dirty="0">
                <a:ea typeface="標楷體" panose="03000509000000000000" pitchFamily="65" charset="-120"/>
                <a:cs typeface="Times New Roman" panose="02020603050405020304" pitchFamily="18" charset="0"/>
              </a:rPr>
              <a:t>型肝炎、神經科學、免疫學、腫瘤學、慢性腎臟病和婦女健康等對於病患福利有強烈需求的領域。</a:t>
            </a:r>
            <a:endParaRPr lang="en-US" altLang="zh-TW" dirty="0">
              <a:ea typeface="標楷體" panose="03000509000000000000" pitchFamily="65" charset="-120"/>
              <a:cs typeface="Times New Roman" panose="02020603050405020304" pitchFamily="18" charset="0"/>
            </a:endParaRPr>
          </a:p>
          <a:p>
            <a:endParaRPr lang="zh-TW" altLang="en-US" dirty="0">
              <a:ea typeface="標楷體" panose="03000509000000000000" pitchFamily="65" charset="-120"/>
            </a:endParaRPr>
          </a:p>
          <a:p>
            <a:r>
              <a:rPr lang="en-US" altLang="zh-TW" dirty="0">
                <a:solidFill>
                  <a:srgbClr val="333333"/>
                </a:solidFill>
                <a:ea typeface="標楷體" panose="03000509000000000000" pitchFamily="65" charset="-120"/>
                <a:cs typeface="Arial" panose="020B0604020202020204" pitchFamily="34" charset="0"/>
              </a:rPr>
              <a:t>2018</a:t>
            </a:r>
            <a:r>
              <a:rPr lang="zh-TW" altLang="en-US" dirty="0">
                <a:ea typeface="標楷體" panose="03000509000000000000" pitchFamily="65" charset="-120"/>
                <a:cs typeface="Times New Roman" panose="02020603050405020304" pitchFamily="18" charset="0"/>
              </a:rPr>
              <a:t>年</a:t>
            </a:r>
            <a:r>
              <a:rPr lang="en-US" altLang="zh-TW" dirty="0">
                <a:solidFill>
                  <a:srgbClr val="333333"/>
                </a:solidFill>
                <a:ea typeface="標楷體" panose="03000509000000000000" pitchFamily="65" charset="-120"/>
                <a:cs typeface="Arial" panose="020B0604020202020204" pitchFamily="34" charset="0"/>
              </a:rPr>
              <a:t>02</a:t>
            </a:r>
            <a:r>
              <a:rPr lang="zh-TW" altLang="en-US" dirty="0">
                <a:ea typeface="標楷體" panose="03000509000000000000" pitchFamily="65" charset="-120"/>
                <a:cs typeface="Times New Roman" panose="02020603050405020304" pitchFamily="18" charset="0"/>
              </a:rPr>
              <a:t>月</a:t>
            </a:r>
            <a:r>
              <a:rPr lang="en-US" altLang="zh-TW" dirty="0">
                <a:solidFill>
                  <a:srgbClr val="333333"/>
                </a:solidFill>
                <a:ea typeface="標楷體" panose="03000509000000000000" pitchFamily="65" charset="-120"/>
                <a:cs typeface="Arial" panose="020B0604020202020204" pitchFamily="34" charset="0"/>
              </a:rPr>
              <a:t>21</a:t>
            </a:r>
            <a:r>
              <a:rPr lang="zh-TW" altLang="en-US" dirty="0">
                <a:ea typeface="標楷體" panose="03000509000000000000" pitchFamily="65" charset="-120"/>
                <a:cs typeface="Times New Roman" panose="02020603050405020304" pitchFamily="18" charset="0"/>
              </a:rPr>
              <a:t>日</a:t>
            </a:r>
            <a:r>
              <a:rPr lang="zh-TW" altLang="en-US" dirty="0">
                <a:solidFill>
                  <a:srgbClr val="333333"/>
                </a:solidFill>
                <a:ea typeface="標楷體" panose="03000509000000000000" pitchFamily="65" charset="-120"/>
                <a:cs typeface="Times New Roman" panose="02020603050405020304" pitchFamily="18" charset="0"/>
              </a:rPr>
              <a:t>，</a:t>
            </a:r>
            <a:r>
              <a:rPr lang="en-US" altLang="zh-TW" dirty="0">
                <a:solidFill>
                  <a:srgbClr val="333333"/>
                </a:solidFill>
                <a:ea typeface="標楷體" panose="03000509000000000000" pitchFamily="65" charset="-120"/>
                <a:cs typeface="Arial" panose="020B0604020202020204" pitchFamily="34" charset="0"/>
              </a:rPr>
              <a:t>AbbVie</a:t>
            </a:r>
            <a:r>
              <a:rPr lang="zh-TW" altLang="en-US" dirty="0">
                <a:solidFill>
                  <a:srgbClr val="333333"/>
                </a:solidFill>
                <a:ea typeface="標楷體" panose="03000509000000000000" pitchFamily="65" charset="-120"/>
                <a:cs typeface="Times New Roman" panose="02020603050405020304" pitchFamily="18" charset="0"/>
              </a:rPr>
              <a:t>公司宣布與</a:t>
            </a:r>
            <a:r>
              <a:rPr lang="en-US" altLang="zh-TW" dirty="0">
                <a:solidFill>
                  <a:srgbClr val="333333"/>
                </a:solidFill>
                <a:ea typeface="標楷體" panose="03000509000000000000" pitchFamily="65" charset="-120"/>
                <a:cs typeface="Arial" panose="020B0604020202020204" pitchFamily="34" charset="0"/>
              </a:rPr>
              <a:t>Voyager Therapeutics</a:t>
            </a:r>
            <a:r>
              <a:rPr lang="zh-TW" altLang="en-US" dirty="0">
                <a:solidFill>
                  <a:srgbClr val="333333"/>
                </a:solidFill>
                <a:ea typeface="標楷體" panose="03000509000000000000" pitchFamily="65" charset="-120"/>
                <a:cs typeface="Times New Roman" panose="02020603050405020304" pitchFamily="18" charset="0"/>
              </a:rPr>
              <a:t>合作，將</a:t>
            </a:r>
            <a:r>
              <a:rPr lang="en-US" altLang="zh-TW" dirty="0">
                <a:solidFill>
                  <a:srgbClr val="333333"/>
                </a:solidFill>
                <a:ea typeface="標楷體" panose="03000509000000000000" pitchFamily="65" charset="-120"/>
                <a:cs typeface="Arial" panose="020B0604020202020204" pitchFamily="34" charset="0"/>
              </a:rPr>
              <a:t>AbbVie</a:t>
            </a:r>
            <a:r>
              <a:rPr lang="zh-TW" altLang="en-US" dirty="0">
                <a:solidFill>
                  <a:srgbClr val="333333"/>
                </a:solidFill>
                <a:ea typeface="標楷體" panose="03000509000000000000" pitchFamily="65" charset="-120"/>
                <a:cs typeface="Times New Roman" panose="02020603050405020304" pitchFamily="18" charset="0"/>
              </a:rPr>
              <a:t>的單株抗體全球臨床開發能力以及後者的腺相關病毒（</a:t>
            </a:r>
            <a:r>
              <a:rPr lang="en-US" altLang="zh-TW" dirty="0">
                <a:solidFill>
                  <a:srgbClr val="333333"/>
                </a:solidFill>
                <a:ea typeface="標楷體" panose="03000509000000000000" pitchFamily="65" charset="-120"/>
                <a:cs typeface="Arial" panose="020B0604020202020204" pitchFamily="34" charset="0"/>
              </a:rPr>
              <a:t>AAV</a:t>
            </a:r>
            <a:r>
              <a:rPr lang="zh-TW" altLang="en-US" dirty="0">
                <a:solidFill>
                  <a:srgbClr val="333333"/>
                </a:solidFill>
                <a:ea typeface="標楷體" panose="03000509000000000000" pitchFamily="65" charset="-120"/>
                <a:cs typeface="Times New Roman" panose="02020603050405020304" pitchFamily="18" charset="0"/>
              </a:rPr>
              <a:t>）載體技術相結合，共同開發直接針對</a:t>
            </a:r>
            <a:r>
              <a:rPr lang="en-US" altLang="zh-TW" dirty="0">
                <a:solidFill>
                  <a:srgbClr val="333333"/>
                </a:solidFill>
                <a:ea typeface="標楷體" panose="03000509000000000000" pitchFamily="65" charset="-120"/>
                <a:cs typeface="Arial" panose="020B0604020202020204" pitchFamily="34" charset="0"/>
              </a:rPr>
              <a:t>Tau</a:t>
            </a:r>
            <a:r>
              <a:rPr lang="zh-TW" altLang="en-US" dirty="0">
                <a:solidFill>
                  <a:srgbClr val="333333"/>
                </a:solidFill>
                <a:ea typeface="標楷體" panose="03000509000000000000" pitchFamily="65" charset="-120"/>
                <a:cs typeface="Times New Roman" panose="02020603050405020304" pitchFamily="18" charset="0"/>
              </a:rPr>
              <a:t>蛋白（</a:t>
            </a:r>
            <a:r>
              <a:rPr lang="en-US" altLang="zh-TW" dirty="0">
                <a:solidFill>
                  <a:srgbClr val="333333"/>
                </a:solidFill>
                <a:ea typeface="標楷體" panose="03000509000000000000" pitchFamily="65" charset="-120"/>
                <a:cs typeface="Arial" panose="020B0604020202020204" pitchFamily="34" charset="0"/>
              </a:rPr>
              <a:t>Tau proteins</a:t>
            </a:r>
            <a:r>
              <a:rPr lang="zh-TW" altLang="en-US" dirty="0">
                <a:solidFill>
                  <a:srgbClr val="333333"/>
                </a:solidFill>
                <a:ea typeface="標楷體" panose="03000509000000000000" pitchFamily="65" charset="-120"/>
                <a:cs typeface="Times New Roman" panose="02020603050405020304" pitchFamily="18" charset="0"/>
              </a:rPr>
              <a:t>）的抗體，以治療阿茲海默症等神經退化性疾病。</a:t>
            </a:r>
            <a:endParaRPr lang="en-US" altLang="zh-TW" dirty="0">
              <a:solidFill>
                <a:srgbClr val="333333"/>
              </a:solidFill>
              <a:ea typeface="標楷體" panose="03000509000000000000" pitchFamily="65" charset="-120"/>
              <a:cs typeface="Times New Roman" panose="02020603050405020304" pitchFamily="18" charset="0"/>
            </a:endParaRPr>
          </a:p>
          <a:p>
            <a:endParaRPr lang="zh-TW" altLang="en-US" dirty="0">
              <a:ea typeface="標楷體" panose="03000509000000000000" pitchFamily="65" charset="-120"/>
            </a:endParaRPr>
          </a:p>
          <a:p>
            <a:r>
              <a:rPr lang="en-US" altLang="zh-TW" dirty="0">
                <a:solidFill>
                  <a:srgbClr val="333333"/>
                </a:solidFill>
                <a:ea typeface="標楷體" panose="03000509000000000000" pitchFamily="65" charset="-120"/>
              </a:rPr>
              <a:t>AbbVie</a:t>
            </a:r>
            <a:r>
              <a:rPr lang="zh-TW" altLang="en-US" dirty="0">
                <a:solidFill>
                  <a:srgbClr val="333333"/>
                </a:solidFill>
                <a:ea typeface="標楷體" panose="03000509000000000000" pitchFamily="65" charset="-120"/>
              </a:rPr>
              <a:t>與</a:t>
            </a:r>
            <a:r>
              <a:rPr lang="en-US" altLang="zh-TW" dirty="0">
                <a:solidFill>
                  <a:srgbClr val="333333"/>
                </a:solidFill>
                <a:ea typeface="標楷體" panose="03000509000000000000" pitchFamily="65" charset="-120"/>
              </a:rPr>
              <a:t>Voyager</a:t>
            </a:r>
            <a:r>
              <a:rPr lang="zh-TW" altLang="en-US" dirty="0">
                <a:solidFill>
                  <a:srgbClr val="333333"/>
                </a:solidFill>
                <a:ea typeface="標楷體" panose="03000509000000000000" pitchFamily="65" charset="-120"/>
              </a:rPr>
              <a:t>期望能使用目前新興的基因療法，利用</a:t>
            </a:r>
            <a:r>
              <a:rPr lang="en-US" altLang="zh-TW" dirty="0">
                <a:solidFill>
                  <a:srgbClr val="333333"/>
                </a:solidFill>
                <a:ea typeface="標楷體" panose="03000509000000000000" pitchFamily="65" charset="-120"/>
              </a:rPr>
              <a:t>AAV</a:t>
            </a:r>
            <a:r>
              <a:rPr lang="zh-TW" altLang="en-US" dirty="0">
                <a:solidFill>
                  <a:srgbClr val="333333"/>
                </a:solidFill>
                <a:ea typeface="標楷體" panose="03000509000000000000" pitchFamily="65" charset="-120"/>
              </a:rPr>
              <a:t>遞送技術，將編碼抗</a:t>
            </a:r>
            <a:r>
              <a:rPr lang="en-US" altLang="zh-TW" dirty="0">
                <a:solidFill>
                  <a:srgbClr val="333333"/>
                </a:solidFill>
                <a:ea typeface="標楷體" panose="03000509000000000000" pitchFamily="65" charset="-120"/>
              </a:rPr>
              <a:t>Tau</a:t>
            </a:r>
            <a:r>
              <a:rPr lang="zh-TW" altLang="en-US" dirty="0">
                <a:solidFill>
                  <a:srgbClr val="333333"/>
                </a:solidFill>
                <a:ea typeface="標楷體" panose="03000509000000000000" pitchFamily="65" charset="-120"/>
              </a:rPr>
              <a:t>蛋白抗體的遺傳訊息傳輸進大腦，在大腦中生成抗體，一勞永逸地減少</a:t>
            </a:r>
            <a:r>
              <a:rPr lang="en-US" altLang="zh-TW" dirty="0">
                <a:solidFill>
                  <a:srgbClr val="333333"/>
                </a:solidFill>
                <a:ea typeface="標楷體" panose="03000509000000000000" pitchFamily="65" charset="-120"/>
              </a:rPr>
              <a:t>Tau</a:t>
            </a:r>
            <a:r>
              <a:rPr lang="zh-TW" altLang="en-US" dirty="0">
                <a:solidFill>
                  <a:srgbClr val="333333"/>
                </a:solidFill>
                <a:ea typeface="標楷體" panose="03000509000000000000" pitchFamily="65" charset="-120"/>
              </a:rPr>
              <a:t>蛋白，進而改善現有每週或每兩週注射一次針對</a:t>
            </a:r>
            <a:r>
              <a:rPr lang="en-US" altLang="zh-TW" dirty="0">
                <a:solidFill>
                  <a:srgbClr val="333333"/>
                </a:solidFill>
                <a:ea typeface="標楷體" panose="03000509000000000000" pitchFamily="65" charset="-120"/>
              </a:rPr>
              <a:t>Tau</a:t>
            </a:r>
            <a:r>
              <a:rPr lang="zh-TW" altLang="en-US" dirty="0">
                <a:solidFill>
                  <a:srgbClr val="333333"/>
                </a:solidFill>
                <a:ea typeface="標楷體" panose="03000509000000000000" pitchFamily="65" charset="-120"/>
              </a:rPr>
              <a:t>蛋白的生物製劑，依然只有少部分藥物能夠穿透血腦屏障，作用於大腦的缺點。</a:t>
            </a:r>
            <a:endParaRPr lang="zh-TW" altLang="en-US" dirty="0">
              <a:ea typeface="標楷體" panose="03000509000000000000" pitchFamily="65" charset="-120"/>
            </a:endParaRPr>
          </a:p>
        </p:txBody>
      </p:sp>
      <p:pic>
        <p:nvPicPr>
          <p:cNvPr id="30724" name="Picture 7" descr="VoyagerçAAVè¼é«å¹³å°ææå¨å¤§è¦å§ç´æ¥ç¢çéå°tauèç½çæé«ï¼åçä¾æºï¼ Voyagerå®æ¹ç¶²ç«ï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797152"/>
            <a:ext cx="2862099" cy="182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9" descr="Voyagerçå¨ç ç®¡ç·ä¸­ï¼æä¸æ¬¾éå°å¸éæ£®ççæ°è¥ï¼åçä¾æºï¼ Voyagerå®æ¹ç¶²ç«ï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941168"/>
            <a:ext cx="3278138" cy="178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208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p:cNvSpPr>
          <p:nvPr/>
        </p:nvSpPr>
        <p:spPr bwMode="auto">
          <a:xfrm>
            <a:off x="4016621" y="4755938"/>
            <a:ext cx="1301300" cy="1738877"/>
          </a:xfrm>
          <a:custGeom>
            <a:avLst/>
            <a:gdLst>
              <a:gd name="connsiteX0" fmla="*/ 616199 w 1342369"/>
              <a:gd name="connsiteY0" fmla="*/ 690 h 2155959"/>
              <a:gd name="connsiteX1" fmla="*/ 644718 w 1342369"/>
              <a:gd name="connsiteY1" fmla="*/ 7198 h 2155959"/>
              <a:gd name="connsiteX2" fmla="*/ 891891 w 1342369"/>
              <a:gd name="connsiteY2" fmla="*/ 594450 h 2155959"/>
              <a:gd name="connsiteX3" fmla="*/ 1184379 w 1342369"/>
              <a:gd name="connsiteY3" fmla="*/ 382215 h 2155959"/>
              <a:gd name="connsiteX4" fmla="*/ 1340922 w 1342369"/>
              <a:gd name="connsiteY4" fmla="*/ 349247 h 2155959"/>
              <a:gd name="connsiteX5" fmla="*/ 1027836 w 1342369"/>
              <a:gd name="connsiteY5" fmla="*/ 1080737 h 2155959"/>
              <a:gd name="connsiteX6" fmla="*/ 1036689 w 1342369"/>
              <a:gd name="connsiteY6" fmla="*/ 2096039 h 2155959"/>
              <a:gd name="connsiteX7" fmla="*/ 1046134 w 1342369"/>
              <a:gd name="connsiteY7" fmla="*/ 2155959 h 2155959"/>
              <a:gd name="connsiteX8" fmla="*/ 543956 w 1342369"/>
              <a:gd name="connsiteY8" fmla="*/ 2155959 h 2155959"/>
              <a:gd name="connsiteX9" fmla="*/ 544822 w 1342369"/>
              <a:gd name="connsiteY9" fmla="*/ 2146849 h 2155959"/>
              <a:gd name="connsiteX10" fmla="*/ 587044 w 1342369"/>
              <a:gd name="connsiteY10" fmla="*/ 1332122 h 2155959"/>
              <a:gd name="connsiteX11" fmla="*/ 138013 w 1342369"/>
              <a:gd name="connsiteY11" fmla="*/ 796383 h 2155959"/>
              <a:gd name="connsiteX12" fmla="*/ 53562 w 1342369"/>
              <a:gd name="connsiteY12" fmla="*/ 608874 h 2155959"/>
              <a:gd name="connsiteX13" fmla="*/ 333692 w 1342369"/>
              <a:gd name="connsiteY13" fmla="*/ 755172 h 2155959"/>
              <a:gd name="connsiteX14" fmla="*/ 39144 w 1342369"/>
              <a:gd name="connsiteY14" fmla="*/ 417244 h 2155959"/>
              <a:gd name="connsiteX15" fmla="*/ 45323 w 1342369"/>
              <a:gd name="connsiteY15" fmla="*/ 264765 h 2155959"/>
              <a:gd name="connsiteX16" fmla="*/ 407844 w 1342369"/>
              <a:gd name="connsiteY16" fmla="*/ 596511 h 2155959"/>
              <a:gd name="connsiteX17" fmla="*/ 189508 w 1342369"/>
              <a:gd name="connsiteY17" fmla="*/ 101982 h 2155959"/>
              <a:gd name="connsiteX18" fmla="*/ 372828 w 1342369"/>
              <a:gd name="connsiteY18" fmla="*/ 242099 h 2155959"/>
              <a:gd name="connsiteX19" fmla="*/ 620001 w 1342369"/>
              <a:gd name="connsiteY19" fmla="*/ 396639 h 2155959"/>
              <a:gd name="connsiteX20" fmla="*/ 616199 w 1342369"/>
              <a:gd name="connsiteY20" fmla="*/ 690 h 215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tx1">
              <a:lumMod val="75000"/>
              <a:lumOff val="25000"/>
            </a:schemeClr>
          </a:solidFill>
          <a:ln>
            <a:noFill/>
          </a:ln>
        </p:spPr>
        <p:txBody>
          <a:bodyPr/>
          <a:lstStyle/>
          <a:p>
            <a:pPr fontAlgn="auto">
              <a:spcBef>
                <a:spcPts val="0"/>
              </a:spcBef>
              <a:spcAft>
                <a:spcPts val="0"/>
              </a:spcAft>
              <a:defRPr/>
            </a:pPr>
            <a:endParaRPr lang="zh-CN" altLang="en-US">
              <a:latin typeface="+mn-lt"/>
              <a:ea typeface="+mn-ea"/>
            </a:endParaRPr>
          </a:p>
        </p:txBody>
      </p:sp>
      <p:sp>
        <p:nvSpPr>
          <p:cNvPr id="13319" name="Freeform 6"/>
          <p:cNvSpPr>
            <a:spLocks/>
          </p:cNvSpPr>
          <p:nvPr/>
        </p:nvSpPr>
        <p:spPr bwMode="auto">
          <a:xfrm>
            <a:off x="4005847" y="2618672"/>
            <a:ext cx="2653682" cy="2291759"/>
          </a:xfrm>
          <a:custGeom>
            <a:avLst/>
            <a:gdLst>
              <a:gd name="T0" fmla="*/ 2147483647 w 1261"/>
              <a:gd name="T1" fmla="*/ 2147483647 h 1192"/>
              <a:gd name="T2" fmla="*/ 2147483647 w 1261"/>
              <a:gd name="T3" fmla="*/ 0 h 1192"/>
              <a:gd name="T4" fmla="*/ 2147483647 w 1261"/>
              <a:gd name="T5" fmla="*/ 2147483647 h 1192"/>
              <a:gd name="T6" fmla="*/ 2147483647 w 1261"/>
              <a:gd name="T7" fmla="*/ 2147483647 h 1192"/>
              <a:gd name="T8" fmla="*/ 2147483647 w 1261"/>
              <a:gd name="T9" fmla="*/ 2147483647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20" name="Freeform 7"/>
          <p:cNvSpPr>
            <a:spLocks/>
          </p:cNvSpPr>
          <p:nvPr/>
        </p:nvSpPr>
        <p:spPr bwMode="auto">
          <a:xfrm>
            <a:off x="5364672" y="3908271"/>
            <a:ext cx="1963887" cy="1758447"/>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21" name="Freeform 8"/>
          <p:cNvSpPr>
            <a:spLocks/>
          </p:cNvSpPr>
          <p:nvPr/>
        </p:nvSpPr>
        <p:spPr bwMode="auto">
          <a:xfrm>
            <a:off x="1974827" y="3726758"/>
            <a:ext cx="2041793" cy="1970291"/>
          </a:xfrm>
          <a:custGeom>
            <a:avLst/>
            <a:gdLst>
              <a:gd name="T0" fmla="*/ 2147483647 w 970"/>
              <a:gd name="T1" fmla="*/ 2147483647 h 1025"/>
              <a:gd name="T2" fmla="*/ 0 w 970"/>
              <a:gd name="T3" fmla="*/ 2147483647 h 1025"/>
              <a:gd name="T4" fmla="*/ 2147483647 w 970"/>
              <a:gd name="T5" fmla="*/ 2147483647 h 1025"/>
              <a:gd name="T6" fmla="*/ 2147483647 w 970"/>
              <a:gd name="T7" fmla="*/ 2147483647 h 1025"/>
              <a:gd name="T8" fmla="*/ 2147483647 w 970"/>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 name="矩形 10"/>
          <p:cNvSpPr/>
          <p:nvPr/>
        </p:nvSpPr>
        <p:spPr>
          <a:xfrm>
            <a:off x="2267155" y="4380012"/>
            <a:ext cx="2340769" cy="517704"/>
          </a:xfrm>
          <a:prstGeom prst="rect">
            <a:avLst/>
          </a:prstGeom>
        </p:spPr>
        <p:txBody>
          <a:bodyPr lIns="91438" tIns="45719" rIns="91438" bIns="45719" anchor="ctr">
            <a:spAutoFit/>
          </a:bodyPr>
          <a:lstStyle/>
          <a:p>
            <a:pPr eaLnBrk="1" hangingPunct="1">
              <a:lnSpc>
                <a:spcPct val="150000"/>
              </a:lnSpc>
              <a:spcBef>
                <a:spcPts val="1000"/>
              </a:spcBef>
              <a:buFont typeface="Arial" panose="020B0604020202020204" pitchFamily="34" charset="0"/>
              <a:buNone/>
            </a:pPr>
            <a:r>
              <a:rPr lang="zh-TW" altLang="en-US"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專利</a:t>
            </a:r>
            <a:endParaRPr lang="en-US" altLang="zh-TW"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22" name="Freeform 9"/>
          <p:cNvSpPr>
            <a:spLocks/>
          </p:cNvSpPr>
          <p:nvPr/>
        </p:nvSpPr>
        <p:spPr bwMode="auto">
          <a:xfrm>
            <a:off x="2930660" y="2748859"/>
            <a:ext cx="2038547" cy="1939182"/>
          </a:xfrm>
          <a:custGeom>
            <a:avLst/>
            <a:gdLst>
              <a:gd name="T0" fmla="*/ 2147483647 w 968"/>
              <a:gd name="T1" fmla="*/ 2147483647 h 1009"/>
              <a:gd name="T2" fmla="*/ 2147483647 w 968"/>
              <a:gd name="T3" fmla="*/ 0 h 1009"/>
              <a:gd name="T4" fmla="*/ 2147483647 w 968"/>
              <a:gd name="T5" fmla="*/ 2147483647 h 1009"/>
              <a:gd name="T6" fmla="*/ 2147483647 w 968"/>
              <a:gd name="T7" fmla="*/ 2147483647 h 1009"/>
              <a:gd name="T8" fmla="*/ 2147483647 w 968"/>
              <a:gd name="T9" fmla="*/ 2147483647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 name="矩形 11"/>
          <p:cNvSpPr/>
          <p:nvPr/>
        </p:nvSpPr>
        <p:spPr>
          <a:xfrm>
            <a:off x="3162773" y="2959876"/>
            <a:ext cx="1400690" cy="517704"/>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商標</a:t>
            </a:r>
            <a:endParaRPr lang="en-US" altLang="zh-TW"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p:cNvSpPr/>
          <p:nvPr/>
        </p:nvSpPr>
        <p:spPr>
          <a:xfrm>
            <a:off x="4654465" y="3109522"/>
            <a:ext cx="2339579" cy="517704"/>
          </a:xfrm>
          <a:prstGeom prst="rect">
            <a:avLst/>
          </a:prstGeom>
        </p:spPr>
        <p:txBody>
          <a:bodyPr lIns="91438" tIns="45719" rIns="91438" bIns="45719" anchor="ctr">
            <a:spAutoFit/>
          </a:bodyPr>
          <a:lstStyle/>
          <a:p>
            <a:pPr eaLnBrk="1" hangingPunct="1">
              <a:lnSpc>
                <a:spcPct val="150000"/>
              </a:lnSpc>
              <a:spcBef>
                <a:spcPts val="1000"/>
              </a:spcBef>
              <a:buFont typeface="Arial" panose="020B0604020202020204" pitchFamily="34" charset="0"/>
              <a:buNone/>
            </a:pPr>
            <a:r>
              <a:rPr lang="zh-TW" altLang="en-US"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營業秘密</a:t>
            </a:r>
            <a:endParaRPr lang="zh-CN" altLang="en-US"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p:cNvSpPr/>
          <p:nvPr/>
        </p:nvSpPr>
        <p:spPr>
          <a:xfrm>
            <a:off x="6111099" y="4164039"/>
            <a:ext cx="1264213" cy="577079"/>
          </a:xfrm>
          <a:prstGeom prst="rect">
            <a:avLst/>
          </a:prstGeom>
        </p:spPr>
        <p:txBody>
          <a:bodyPr lIns="91438" tIns="45719" rIns="91438" bIns="45719" anchor="ctr">
            <a:spAutoFit/>
          </a:bodyPr>
          <a:lstStyle/>
          <a:p>
            <a:pPr eaLnBrk="1" hangingPunct="1">
              <a:lnSpc>
                <a:spcPct val="150000"/>
              </a:lnSpc>
              <a:spcBef>
                <a:spcPts val="1000"/>
              </a:spcBef>
              <a:buFont typeface="Arial" panose="020B0604020202020204" pitchFamily="34" charset="0"/>
              <a:buNone/>
            </a:pPr>
            <a:r>
              <a:rPr lang="zh-TW" altLang="en-US"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著作權</a:t>
            </a:r>
            <a:endParaRPr lang="zh-CN" altLang="en-US" sz="2100" b="1" dirty="0">
              <a:solidFill>
                <a:srgbClr val="00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任意多边形 16"/>
          <p:cNvSpPr/>
          <p:nvPr/>
        </p:nvSpPr>
        <p:spPr>
          <a:xfrm>
            <a:off x="251521" y="6453336"/>
            <a:ext cx="8424936" cy="404664"/>
          </a:xfrm>
          <a:custGeom>
            <a:avLst/>
            <a:gdLst>
              <a:gd name="connsiteX0" fmla="*/ 1577196 w 3154392"/>
              <a:gd name="connsiteY0" fmla="*/ 0 h 301959"/>
              <a:gd name="connsiteX1" fmla="*/ 3112307 w 3154392"/>
              <a:gd name="connsiteY1" fmla="*/ 275763 h 301959"/>
              <a:gd name="connsiteX2" fmla="*/ 3154392 w 3154392"/>
              <a:gd name="connsiteY2" fmla="*/ 301959 h 301959"/>
              <a:gd name="connsiteX3" fmla="*/ 0 w 3154392"/>
              <a:gd name="connsiteY3" fmla="*/ 301959 h 301959"/>
              <a:gd name="connsiteX4" fmla="*/ 42085 w 3154392"/>
              <a:gd name="connsiteY4" fmla="*/ 275763 h 301959"/>
              <a:gd name="connsiteX5" fmla="*/ 1577196 w 3154392"/>
              <a:gd name="connsiteY5" fmla="*/ 0 h 30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標題 1">
            <a:extLst>
              <a:ext uri="{FF2B5EF4-FFF2-40B4-BE49-F238E27FC236}">
                <a16:creationId xmlns="" xmlns:a16="http://schemas.microsoft.com/office/drawing/2014/main" id="{0731706F-5CA1-437A-8573-E292313311FE}"/>
              </a:ext>
            </a:extLst>
          </p:cNvPr>
          <p:cNvSpPr txBox="1">
            <a:spLocks/>
          </p:cNvSpPr>
          <p:nvPr/>
        </p:nvSpPr>
        <p:spPr>
          <a:xfrm>
            <a:off x="-122166" y="623226"/>
            <a:ext cx="4996011" cy="756518"/>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a:lstStyle>
          <a:p>
            <a:pPr algn="ctr"/>
            <a:r>
              <a:rPr kumimoji="0" lang="zh-TW" altLang="en-US" sz="3200" b="1" dirty="0">
                <a:solidFill>
                  <a:schemeClr val="bg1"/>
                </a:solidFill>
                <a:latin typeface="微軟正黑體" panose="020B0604030504040204" pitchFamily="34" charset="-120"/>
                <a:ea typeface="微軟正黑體" panose="020B0604030504040204" pitchFamily="34" charset="-120"/>
              </a:rPr>
              <a:t>醫療領域智慧財產</a:t>
            </a:r>
          </a:p>
        </p:txBody>
      </p:sp>
      <p:sp>
        <p:nvSpPr>
          <p:cNvPr id="5" name="矩形 4">
            <a:extLst>
              <a:ext uri="{FF2B5EF4-FFF2-40B4-BE49-F238E27FC236}">
                <a16:creationId xmlns="" xmlns:a16="http://schemas.microsoft.com/office/drawing/2014/main" id="{30D15177-CB77-4F19-B665-9C65262D2069}"/>
              </a:ext>
            </a:extLst>
          </p:cNvPr>
          <p:cNvSpPr/>
          <p:nvPr/>
        </p:nvSpPr>
        <p:spPr>
          <a:xfrm>
            <a:off x="620145" y="1525936"/>
            <a:ext cx="3488565"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一種表彰商品或服務來源及品質的標誌，它隨著公司、產品、概念以及符號、圖片、聲音</a:t>
            </a:r>
          </a:p>
        </p:txBody>
      </p:sp>
      <p:sp>
        <p:nvSpPr>
          <p:cNvPr id="7" name="矩形 6">
            <a:extLst>
              <a:ext uri="{FF2B5EF4-FFF2-40B4-BE49-F238E27FC236}">
                <a16:creationId xmlns="" xmlns:a16="http://schemas.microsoft.com/office/drawing/2014/main" id="{1E70DBD3-7D66-4A2A-A266-3CD8F1350D3E}"/>
              </a:ext>
            </a:extLst>
          </p:cNvPr>
          <p:cNvSpPr/>
          <p:nvPr/>
        </p:nvSpPr>
        <p:spPr>
          <a:xfrm>
            <a:off x="46072" y="3100778"/>
            <a:ext cx="2964561" cy="1200329"/>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當發明造出一種新的物品或方法，而這種物品或方法是可以重複的實施生產或製造，且可供產業上利用　</a:t>
            </a:r>
          </a:p>
        </p:txBody>
      </p:sp>
      <p:sp>
        <p:nvSpPr>
          <p:cNvPr id="9" name="矩形 8">
            <a:extLst>
              <a:ext uri="{FF2B5EF4-FFF2-40B4-BE49-F238E27FC236}">
                <a16:creationId xmlns="" xmlns:a16="http://schemas.microsoft.com/office/drawing/2014/main" id="{EC7E06DE-EBAA-4CB8-9ED5-8FF6DBD323E8}"/>
              </a:ext>
            </a:extLst>
          </p:cNvPr>
          <p:cNvSpPr/>
          <p:nvPr/>
        </p:nvSpPr>
        <p:spPr>
          <a:xfrm>
            <a:off x="6111099" y="3130138"/>
            <a:ext cx="2860622"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包括建築物的設計、電腦軟體、圖形藝術、動作圖片、聲音、音樂等</a:t>
            </a:r>
          </a:p>
        </p:txBody>
      </p:sp>
      <p:sp>
        <p:nvSpPr>
          <p:cNvPr id="10" name="矩形 9">
            <a:extLst>
              <a:ext uri="{FF2B5EF4-FFF2-40B4-BE49-F238E27FC236}">
                <a16:creationId xmlns="" xmlns:a16="http://schemas.microsoft.com/office/drawing/2014/main" id="{D37426F6-1302-4E03-A4A5-F49DB82C94A2}"/>
              </a:ext>
            </a:extLst>
          </p:cNvPr>
          <p:cNvSpPr/>
          <p:nvPr/>
        </p:nvSpPr>
        <p:spPr>
          <a:xfrm>
            <a:off x="5076056" y="1512186"/>
            <a:ext cx="3451469"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是指一種方法、技術、製程、配方、程式、設計或其他可用於生產、銷售或經營之資訊</a:t>
            </a:r>
          </a:p>
        </p:txBody>
      </p:sp>
    </p:spTree>
    <p:extLst>
      <p:ext uri="{BB962C8B-B14F-4D97-AF65-F5344CB8AC3E}">
        <p14:creationId xmlns:p14="http://schemas.microsoft.com/office/powerpoint/2010/main" val="25357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321"/>
                                        </p:tgtEl>
                                        <p:attrNameLst>
                                          <p:attrName>style.color</p:attrName>
                                        </p:attrNameLst>
                                      </p:cBhvr>
                                      <p:by>
                                        <p:hsl h="7200000" s="0" l="0"/>
                                      </p:by>
                                    </p:animClr>
                                    <p:animClr clrSpc="hsl" dir="cw">
                                      <p:cBhvr>
                                        <p:cTn id="7" dur="500" fill="hold"/>
                                        <p:tgtEl>
                                          <p:spTgt spid="13321"/>
                                        </p:tgtEl>
                                        <p:attrNameLst>
                                          <p:attrName>fillcolor</p:attrName>
                                        </p:attrNameLst>
                                      </p:cBhvr>
                                      <p:by>
                                        <p:hsl h="7200000" s="0" l="0"/>
                                      </p:by>
                                    </p:animClr>
                                    <p:animClr clrSpc="hsl" dir="cw">
                                      <p:cBhvr>
                                        <p:cTn id="8" dur="500" fill="hold"/>
                                        <p:tgtEl>
                                          <p:spTgt spid="13321"/>
                                        </p:tgtEl>
                                        <p:attrNameLst>
                                          <p:attrName>stroke.color</p:attrName>
                                        </p:attrNameLst>
                                      </p:cBhvr>
                                      <p:by>
                                        <p:hsl h="7200000" s="0" l="0"/>
                                      </p:by>
                                    </p:animClr>
                                    <p:set>
                                      <p:cBhvr>
                                        <p:cTn id="9" dur="500" fill="hold"/>
                                        <p:tgtEl>
                                          <p:spTgt spid="13321"/>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13319"/>
                                        </p:tgtEl>
                                        <p:attrNameLst>
                                          <p:attrName>style.color</p:attrName>
                                        </p:attrNameLst>
                                      </p:cBhvr>
                                      <p:by>
                                        <p:hsl h="7200000" s="0" l="0"/>
                                      </p:by>
                                    </p:animClr>
                                    <p:animClr clrSpc="hsl" dir="cw">
                                      <p:cBhvr>
                                        <p:cTn id="12" dur="500" fill="hold"/>
                                        <p:tgtEl>
                                          <p:spTgt spid="13319"/>
                                        </p:tgtEl>
                                        <p:attrNameLst>
                                          <p:attrName>fillcolor</p:attrName>
                                        </p:attrNameLst>
                                      </p:cBhvr>
                                      <p:by>
                                        <p:hsl h="7200000" s="0" l="0"/>
                                      </p:by>
                                    </p:animClr>
                                    <p:animClr clrSpc="hsl" dir="cw">
                                      <p:cBhvr>
                                        <p:cTn id="13" dur="500" fill="hold"/>
                                        <p:tgtEl>
                                          <p:spTgt spid="13319"/>
                                        </p:tgtEl>
                                        <p:attrNameLst>
                                          <p:attrName>stroke.color</p:attrName>
                                        </p:attrNameLst>
                                      </p:cBhvr>
                                      <p:by>
                                        <p:hsl h="7200000" s="0" l="0"/>
                                      </p:by>
                                    </p:animClr>
                                    <p:set>
                                      <p:cBhvr>
                                        <p:cTn id="14" dur="500" fill="hold"/>
                                        <p:tgtEl>
                                          <p:spTgt spid="133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57"/>
          <p:cNvSpPr>
            <a:spLocks noGrp="1" noChangeArrowheads="1"/>
          </p:cNvSpPr>
          <p:nvPr>
            <p:ph type="title" idx="4294967295"/>
          </p:nvPr>
        </p:nvSpPr>
        <p:spPr bwMode="auto">
          <a:xfrm>
            <a:off x="342900" y="265113"/>
            <a:ext cx="7541468" cy="949325"/>
          </a:xfrm>
          <a:prstGeom prst="rect">
            <a:avLst/>
          </a:prstGeom>
          <a:noFill/>
          <a:ln>
            <a:miter lim="800000"/>
            <a:headEnd/>
            <a:tailEnd/>
          </a:ln>
        </p:spPr>
        <p:txBody>
          <a:bodyPr/>
          <a:lstStyle/>
          <a:p>
            <a:r>
              <a:rPr lang="zh-TW" altLang="en-US" sz="3200" b="1" dirty="0">
                <a:solidFill>
                  <a:schemeClr val="bg1"/>
                </a:solidFill>
                <a:latin typeface="微軟正黑體" panose="020B0604030504040204" pitchFamily="34" charset="-120"/>
                <a:ea typeface="微軟正黑體" panose="020B0604030504040204" pitchFamily="34" charset="-120"/>
              </a:rPr>
              <a:t>醫療領域</a:t>
            </a:r>
            <a:r>
              <a:rPr lang="zh-TW" altLang="en-US" sz="3200" b="1" dirty="0" smtClean="0">
                <a:solidFill>
                  <a:schemeClr val="bg1"/>
                </a:solidFill>
                <a:latin typeface="微軟正黑體" panose="020B0604030504040204" pitchFamily="34" charset="-120"/>
                <a:ea typeface="微軟正黑體" panose="020B0604030504040204" pitchFamily="34" charset="-120"/>
              </a:rPr>
              <a:t>主要</a:t>
            </a:r>
            <a:r>
              <a:rPr lang="zh-TW" altLang="en-US" sz="3200" b="1" dirty="0">
                <a:solidFill>
                  <a:schemeClr val="bg1"/>
                </a:solidFill>
                <a:latin typeface="微軟正黑體" panose="020B0604030504040204" pitchFamily="34" charset="-120"/>
                <a:ea typeface="微軟正黑體" panose="020B0604030504040204" pitchFamily="34" charset="-120"/>
              </a:rPr>
              <a:t>智財保護方式</a:t>
            </a:r>
          </a:p>
        </p:txBody>
      </p:sp>
      <p:graphicFrame>
        <p:nvGraphicFramePr>
          <p:cNvPr id="726019" name="Group 3"/>
          <p:cNvGraphicFramePr>
            <a:graphicFrameLocks noGrp="1"/>
          </p:cNvGraphicFramePr>
          <p:nvPr>
            <p:ph idx="4294967295"/>
            <p:extLst>
              <p:ext uri="{D42A27DB-BD31-4B8C-83A1-F6EECF244321}">
                <p14:modId xmlns:p14="http://schemas.microsoft.com/office/powerpoint/2010/main" val="3469761360"/>
              </p:ext>
            </p:extLst>
          </p:nvPr>
        </p:nvGraphicFramePr>
        <p:xfrm>
          <a:off x="324619" y="2060848"/>
          <a:ext cx="8509000" cy="4266185"/>
        </p:xfrm>
        <a:graphic>
          <a:graphicData uri="http://schemas.openxmlformats.org/drawingml/2006/table">
            <a:tbl>
              <a:tblPr firstRow="1" firstCol="1">
                <a:tableStyleId>{7DF18680-E054-41AD-8BC1-D1AEF772440D}</a:tableStyleId>
              </a:tblPr>
              <a:tblGrid>
                <a:gridCol w="1543050">
                  <a:extLst>
                    <a:ext uri="{9D8B030D-6E8A-4147-A177-3AD203B41FA5}">
                      <a16:colId xmlns="" xmlns:a16="http://schemas.microsoft.com/office/drawing/2014/main" val="20000"/>
                    </a:ext>
                  </a:extLst>
                </a:gridCol>
                <a:gridCol w="3546475">
                  <a:extLst>
                    <a:ext uri="{9D8B030D-6E8A-4147-A177-3AD203B41FA5}">
                      <a16:colId xmlns="" xmlns:a16="http://schemas.microsoft.com/office/drawing/2014/main" val="20001"/>
                    </a:ext>
                  </a:extLst>
                </a:gridCol>
                <a:gridCol w="3419475">
                  <a:extLst>
                    <a:ext uri="{9D8B030D-6E8A-4147-A177-3AD203B41FA5}">
                      <a16:colId xmlns="" xmlns:a16="http://schemas.microsoft.com/office/drawing/2014/main" val="20002"/>
                    </a:ext>
                  </a:extLst>
                </a:gridCol>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比較項目 </a:t>
                      </a:r>
                      <a:endPar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專利權 </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營業秘密 </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0"/>
                  </a:ext>
                </a:extLst>
              </a:tr>
              <a:tr h="588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基本精神 </a:t>
                      </a:r>
                      <a:endPar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保護技術創新（實施理念的具體方法或裝置） </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保護企業的</a:t>
                      </a:r>
                      <a:r>
                        <a:rPr kumimoji="1" lang="en-US" altLang="zh-TW" sz="1600" u="none" strike="noStrike" cap="none" normalizeH="0" baseline="0">
                          <a:ln>
                            <a:noFill/>
                          </a:ln>
                          <a:effectLst/>
                          <a:latin typeface="微軟正黑體" panose="020B0604030504040204" pitchFamily="34" charset="-120"/>
                          <a:ea typeface="微軟正黑體" panose="020B0604030504040204" pitchFamily="34" charset="-120"/>
                        </a:rPr>
                        <a:t>Know-how </a:t>
                      </a:r>
                      <a:endParaRPr kumimoji="1" lang="en-US" altLang="zh-TW" sz="16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保護要件 </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新穎性、進步性、產業利用性</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秘密性、有價性、保密措施</a:t>
                      </a:r>
                      <a:endParaRPr kumimoji="1" lang="zh-TW" altLang="en-US" sz="16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2"/>
                  </a:ext>
                </a:extLst>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保護範圍 </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專利範圍</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如營業秘密法第二條所載 </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3"/>
                  </a:ext>
                </a:extLst>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同時存在 </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不可 </a:t>
                      </a:r>
                      <a:endParaRPr kumimoji="1" lang="zh-TW" altLang="en-US" sz="16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可，亦可同時以專利保護</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4"/>
                  </a:ext>
                </a:extLst>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權能態樣 </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排他權</a:t>
                      </a:r>
                      <a:endParaRPr kumimoji="1" lang="zh-TW" altLang="en-US" sz="16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所有權（獨占權） </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5"/>
                  </a:ext>
                </a:extLst>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權利之確定性</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a:ln>
                            <a:noFill/>
                          </a:ln>
                          <a:effectLst/>
                          <a:latin typeface="微軟正黑體" panose="020B0604030504040204" pitchFamily="34" charset="-120"/>
                          <a:ea typeface="微軟正黑體" panose="020B0604030504040204" pitchFamily="34" charset="-120"/>
                        </a:rPr>
                        <a:t>1.</a:t>
                      </a: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無體財產，範圍可以確定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a:ln>
                            <a:noFill/>
                          </a:ln>
                          <a:effectLst/>
                          <a:latin typeface="微軟正黑體" panose="020B0604030504040204" pitchFamily="34" charset="-120"/>
                          <a:ea typeface="微軟正黑體" panose="020B0604030504040204" pitchFamily="34" charset="-120"/>
                        </a:rPr>
                        <a:t>2.</a:t>
                      </a: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內容可以公開</a:t>
                      </a:r>
                      <a:endParaRPr kumimoji="1" lang="zh-TW" altLang="en-US" sz="16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無體財產．範圍不易確定</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2.</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內容密而不宣 </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6"/>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排他性</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法定期間獨占，有絕對排他性</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無法請求法律之排他性</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7"/>
                  </a:ext>
                </a:extLst>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a:ln>
                            <a:noFill/>
                          </a:ln>
                          <a:effectLst/>
                          <a:latin typeface="微軟正黑體" panose="020B0604030504040204" pitchFamily="34" charset="-120"/>
                          <a:ea typeface="微軟正黑體" panose="020B0604030504040204" pitchFamily="34" charset="-120"/>
                        </a:rPr>
                        <a:t>保護期限</a:t>
                      </a:r>
                      <a:endParaRPr kumimoji="1" lang="zh-TW" altLang="en-US" sz="16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發明專利</a:t>
                      </a: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20 </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年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2.</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新型專利</a:t>
                      </a: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10 </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年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3.</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設計專利</a:t>
                      </a:r>
                      <a:r>
                        <a:rPr kumimoji="1" lang="en-US" altLang="zh-TW" sz="1600" u="none" strike="noStrike" cap="none" normalizeH="0" baseline="0" dirty="0">
                          <a:ln>
                            <a:noFill/>
                          </a:ln>
                          <a:effectLst/>
                          <a:latin typeface="微軟正黑體" panose="020B0604030504040204" pitchFamily="34" charset="-120"/>
                          <a:ea typeface="微軟正黑體" panose="020B0604030504040204" pitchFamily="34" charset="-120"/>
                        </a:rPr>
                        <a:t>12 </a:t>
                      </a: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年</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a:ln>
                            <a:noFill/>
                          </a:ln>
                          <a:effectLst/>
                          <a:latin typeface="微軟正黑體" panose="020B0604030504040204" pitchFamily="34" charset="-120"/>
                          <a:ea typeface="微軟正黑體" panose="020B0604030504040204" pitchFamily="34" charset="-120"/>
                        </a:rPr>
                        <a:t>只要機密不被破解或洩漏，則可無限期延伸</a:t>
                      </a:r>
                      <a:endPar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608861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p:txBody>
          <a:bodyPr/>
          <a:lstStyle/>
          <a:p>
            <a:pPr>
              <a:defRPr/>
            </a:pPr>
            <a:fld id="{1C36FDA2-3C3B-4C79-990E-0B94DF44A3AC}" type="slidenum">
              <a:rPr lang="zh-TW" altLang="en-US"/>
              <a:pPr>
                <a:defRPr/>
              </a:pPr>
              <a:t>33</a:t>
            </a:fld>
            <a:endParaRPr lang="en-US" altLang="zh-TW"/>
          </a:p>
        </p:txBody>
      </p:sp>
      <p:sp>
        <p:nvSpPr>
          <p:cNvPr id="253954" name="Rectangle 2"/>
          <p:cNvSpPr>
            <a:spLocks noGrp="1" noChangeArrowheads="1"/>
          </p:cNvSpPr>
          <p:nvPr>
            <p:ph type="title" idx="4294967295"/>
          </p:nvPr>
        </p:nvSpPr>
        <p:spPr bwMode="auto">
          <a:xfrm>
            <a:off x="564508" y="358940"/>
            <a:ext cx="8229600" cy="1143000"/>
          </a:xfrm>
        </p:spPr>
        <p:txBody>
          <a:bodyPr/>
          <a:lstStyle/>
          <a:p>
            <a:pPr eaLnBrk="1" hangingPunct="1">
              <a:defRPr/>
            </a:pPr>
            <a:r>
              <a:rPr lang="zh-TW" altLang="en-US" sz="3200" b="1" dirty="0">
                <a:solidFill>
                  <a:schemeClr val="bg1"/>
                </a:solidFill>
                <a:latin typeface="微軟正黑體" panose="020B0604030504040204" pitchFamily="34" charset="-120"/>
                <a:ea typeface="微軟正黑體" panose="020B0604030504040204" pitchFamily="34" charset="-120"/>
              </a:rPr>
              <a:t>醫療領域</a:t>
            </a:r>
            <a:r>
              <a:rPr lang="zh-TW" altLang="en-US" sz="3200" b="1" dirty="0" smtClean="0">
                <a:solidFill>
                  <a:schemeClr val="bg1"/>
                </a:solidFill>
                <a:latin typeface="微軟正黑體" panose="020B0604030504040204" pitchFamily="34" charset="-120"/>
                <a:ea typeface="微軟正黑體" panose="020B0604030504040204" pitchFamily="34" charset="-120"/>
              </a:rPr>
              <a:t>的</a:t>
            </a:r>
            <a:r>
              <a:rPr lang="zh-TW" altLang="en-US" sz="3200" b="1" dirty="0">
                <a:solidFill>
                  <a:schemeClr val="bg1"/>
                </a:solidFill>
                <a:latin typeface="微軟正黑體" panose="020B0604030504040204" pitchFamily="34" charset="-120"/>
                <a:ea typeface="微軟正黑體" panose="020B0604030504040204" pitchFamily="34" charset="-120"/>
              </a:rPr>
              <a:t>價值曲線</a:t>
            </a:r>
          </a:p>
        </p:txBody>
      </p:sp>
      <p:sp>
        <p:nvSpPr>
          <p:cNvPr id="20484" name="Text Box 5"/>
          <p:cNvSpPr txBox="1">
            <a:spLocks noChangeArrowheads="1"/>
          </p:cNvSpPr>
          <p:nvPr/>
        </p:nvSpPr>
        <p:spPr bwMode="auto">
          <a:xfrm>
            <a:off x="2266950" y="6502400"/>
            <a:ext cx="5576888" cy="336550"/>
          </a:xfrm>
          <a:prstGeom prst="rect">
            <a:avLst/>
          </a:prstGeom>
          <a:noFill/>
          <a:ln w="9525">
            <a:noFill/>
            <a:miter lim="800000"/>
            <a:headEnd/>
            <a:tailEnd/>
          </a:ln>
        </p:spPr>
        <p:txBody>
          <a:bodyPr>
            <a:spAutoFit/>
          </a:bodyPr>
          <a:lstStyle/>
          <a:p>
            <a:pPr>
              <a:spcBef>
                <a:spcPct val="50000"/>
              </a:spcBef>
            </a:pPr>
            <a:r>
              <a:rPr kumimoji="1" lang="zh-TW" altLang="en-US" sz="1600" b="0">
                <a:ea typeface="標楷體" pitchFamily="65" charset="-120"/>
              </a:rPr>
              <a:t>資料來源：生物醫學推動小組　陳啟祥主任簡報</a:t>
            </a:r>
          </a:p>
        </p:txBody>
      </p:sp>
      <p:grpSp>
        <p:nvGrpSpPr>
          <p:cNvPr id="2" name="Group 7"/>
          <p:cNvGrpSpPr>
            <a:grpSpLocks/>
          </p:cNvGrpSpPr>
          <p:nvPr/>
        </p:nvGrpSpPr>
        <p:grpSpPr bwMode="auto">
          <a:xfrm>
            <a:off x="683568" y="1377551"/>
            <a:ext cx="7991481" cy="5137161"/>
            <a:chOff x="437" y="856"/>
            <a:chExt cx="5034" cy="3236"/>
          </a:xfrm>
        </p:grpSpPr>
        <p:pic>
          <p:nvPicPr>
            <p:cNvPr id="11269"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7" y="856"/>
              <a:ext cx="5034" cy="3236"/>
            </a:xfrm>
            <a:prstGeom prst="rect">
              <a:avLst/>
            </a:prstGeom>
            <a:noFill/>
            <a:ln w="9525">
              <a:noFill/>
              <a:miter lim="800000"/>
              <a:headEnd/>
              <a:tailEnd/>
            </a:ln>
            <a:effectLst>
              <a:outerShdw algn="ctr" rotWithShape="0">
                <a:schemeClr val="bg2">
                  <a:alpha val="50000"/>
                </a:schemeClr>
              </a:outerShdw>
            </a:effectLst>
          </p:spPr>
        </p:pic>
        <p:sp>
          <p:nvSpPr>
            <p:cNvPr id="20487" name="Rectangle 6"/>
            <p:cNvSpPr>
              <a:spLocks noChangeArrowheads="1"/>
            </p:cNvSpPr>
            <p:nvPr/>
          </p:nvSpPr>
          <p:spPr bwMode="auto">
            <a:xfrm>
              <a:off x="4896" y="3942"/>
              <a:ext cx="429" cy="141"/>
            </a:xfrm>
            <a:prstGeom prst="rect">
              <a:avLst/>
            </a:prstGeom>
            <a:solidFill>
              <a:schemeClr val="bg1"/>
            </a:solidFill>
            <a:ln w="9525">
              <a:noFill/>
              <a:miter lim="800000"/>
              <a:headEnd/>
              <a:tailEnd/>
            </a:ln>
          </p:spPr>
          <p:txBody>
            <a:bodyPr wrap="none" anchor="ctr"/>
            <a:lstStyle/>
            <a:p>
              <a:endParaRPr kumimoji="1" lang="zh-TW" altLang="en-US" b="0">
                <a:ea typeface="新細明體" pitchFamily="18" charset="-120"/>
              </a:endParaRPr>
            </a:p>
          </p:txBody>
        </p:sp>
      </p:grpSp>
    </p:spTree>
    <p:extLst>
      <p:ext uri="{BB962C8B-B14F-4D97-AF65-F5344CB8AC3E}">
        <p14:creationId xmlns:p14="http://schemas.microsoft.com/office/powerpoint/2010/main" val="541815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p:cNvSpPr>
          <p:nvPr/>
        </p:nvSpPr>
        <p:spPr bwMode="auto">
          <a:xfrm>
            <a:off x="4016621" y="4755938"/>
            <a:ext cx="1301300" cy="1738877"/>
          </a:xfrm>
          <a:custGeom>
            <a:avLst/>
            <a:gdLst>
              <a:gd name="connsiteX0" fmla="*/ 616199 w 1342369"/>
              <a:gd name="connsiteY0" fmla="*/ 690 h 2155959"/>
              <a:gd name="connsiteX1" fmla="*/ 644718 w 1342369"/>
              <a:gd name="connsiteY1" fmla="*/ 7198 h 2155959"/>
              <a:gd name="connsiteX2" fmla="*/ 891891 w 1342369"/>
              <a:gd name="connsiteY2" fmla="*/ 594450 h 2155959"/>
              <a:gd name="connsiteX3" fmla="*/ 1184379 w 1342369"/>
              <a:gd name="connsiteY3" fmla="*/ 382215 h 2155959"/>
              <a:gd name="connsiteX4" fmla="*/ 1340922 w 1342369"/>
              <a:gd name="connsiteY4" fmla="*/ 349247 h 2155959"/>
              <a:gd name="connsiteX5" fmla="*/ 1027836 w 1342369"/>
              <a:gd name="connsiteY5" fmla="*/ 1080737 h 2155959"/>
              <a:gd name="connsiteX6" fmla="*/ 1036689 w 1342369"/>
              <a:gd name="connsiteY6" fmla="*/ 2096039 h 2155959"/>
              <a:gd name="connsiteX7" fmla="*/ 1046134 w 1342369"/>
              <a:gd name="connsiteY7" fmla="*/ 2155959 h 2155959"/>
              <a:gd name="connsiteX8" fmla="*/ 543956 w 1342369"/>
              <a:gd name="connsiteY8" fmla="*/ 2155959 h 2155959"/>
              <a:gd name="connsiteX9" fmla="*/ 544822 w 1342369"/>
              <a:gd name="connsiteY9" fmla="*/ 2146849 h 2155959"/>
              <a:gd name="connsiteX10" fmla="*/ 587044 w 1342369"/>
              <a:gd name="connsiteY10" fmla="*/ 1332122 h 2155959"/>
              <a:gd name="connsiteX11" fmla="*/ 138013 w 1342369"/>
              <a:gd name="connsiteY11" fmla="*/ 796383 h 2155959"/>
              <a:gd name="connsiteX12" fmla="*/ 53562 w 1342369"/>
              <a:gd name="connsiteY12" fmla="*/ 608874 h 2155959"/>
              <a:gd name="connsiteX13" fmla="*/ 333692 w 1342369"/>
              <a:gd name="connsiteY13" fmla="*/ 755172 h 2155959"/>
              <a:gd name="connsiteX14" fmla="*/ 39144 w 1342369"/>
              <a:gd name="connsiteY14" fmla="*/ 417244 h 2155959"/>
              <a:gd name="connsiteX15" fmla="*/ 45323 w 1342369"/>
              <a:gd name="connsiteY15" fmla="*/ 264765 h 2155959"/>
              <a:gd name="connsiteX16" fmla="*/ 407844 w 1342369"/>
              <a:gd name="connsiteY16" fmla="*/ 596511 h 2155959"/>
              <a:gd name="connsiteX17" fmla="*/ 189508 w 1342369"/>
              <a:gd name="connsiteY17" fmla="*/ 101982 h 2155959"/>
              <a:gd name="connsiteX18" fmla="*/ 372828 w 1342369"/>
              <a:gd name="connsiteY18" fmla="*/ 242099 h 2155959"/>
              <a:gd name="connsiteX19" fmla="*/ 620001 w 1342369"/>
              <a:gd name="connsiteY19" fmla="*/ 396639 h 2155959"/>
              <a:gd name="connsiteX20" fmla="*/ 616199 w 1342369"/>
              <a:gd name="connsiteY20" fmla="*/ 690 h 215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tx1">
              <a:lumMod val="75000"/>
              <a:lumOff val="25000"/>
            </a:schemeClr>
          </a:solidFill>
          <a:ln>
            <a:noFill/>
          </a:ln>
        </p:spPr>
        <p:txBody>
          <a:bodyPr/>
          <a:lstStyle/>
          <a:p>
            <a:pPr fontAlgn="auto">
              <a:spcBef>
                <a:spcPts val="0"/>
              </a:spcBef>
              <a:spcAft>
                <a:spcPts val="0"/>
              </a:spcAft>
              <a:defRPr/>
            </a:pPr>
            <a:endParaRPr lang="zh-CN" altLang="en-US">
              <a:latin typeface="+mn-lt"/>
              <a:ea typeface="+mn-ea"/>
            </a:endParaRPr>
          </a:p>
        </p:txBody>
      </p:sp>
      <p:sp>
        <p:nvSpPr>
          <p:cNvPr id="13319" name="Freeform 6"/>
          <p:cNvSpPr>
            <a:spLocks/>
          </p:cNvSpPr>
          <p:nvPr/>
        </p:nvSpPr>
        <p:spPr bwMode="auto">
          <a:xfrm>
            <a:off x="4005847" y="2618672"/>
            <a:ext cx="2653682" cy="2291759"/>
          </a:xfrm>
          <a:custGeom>
            <a:avLst/>
            <a:gdLst>
              <a:gd name="T0" fmla="*/ 2147483647 w 1261"/>
              <a:gd name="T1" fmla="*/ 2147483647 h 1192"/>
              <a:gd name="T2" fmla="*/ 2147483647 w 1261"/>
              <a:gd name="T3" fmla="*/ 0 h 1192"/>
              <a:gd name="T4" fmla="*/ 2147483647 w 1261"/>
              <a:gd name="T5" fmla="*/ 2147483647 h 1192"/>
              <a:gd name="T6" fmla="*/ 2147483647 w 1261"/>
              <a:gd name="T7" fmla="*/ 2147483647 h 1192"/>
              <a:gd name="T8" fmla="*/ 2147483647 w 1261"/>
              <a:gd name="T9" fmla="*/ 2147483647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20" name="Freeform 7"/>
          <p:cNvSpPr>
            <a:spLocks/>
          </p:cNvSpPr>
          <p:nvPr/>
        </p:nvSpPr>
        <p:spPr bwMode="auto">
          <a:xfrm>
            <a:off x="5364672" y="3908271"/>
            <a:ext cx="1963887" cy="1758447"/>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21" name="Freeform 8"/>
          <p:cNvSpPr>
            <a:spLocks/>
          </p:cNvSpPr>
          <p:nvPr/>
        </p:nvSpPr>
        <p:spPr bwMode="auto">
          <a:xfrm>
            <a:off x="1974827" y="3726758"/>
            <a:ext cx="2041793" cy="1970291"/>
          </a:xfrm>
          <a:custGeom>
            <a:avLst/>
            <a:gdLst>
              <a:gd name="T0" fmla="*/ 2147483647 w 970"/>
              <a:gd name="T1" fmla="*/ 2147483647 h 1025"/>
              <a:gd name="T2" fmla="*/ 0 w 970"/>
              <a:gd name="T3" fmla="*/ 2147483647 h 1025"/>
              <a:gd name="T4" fmla="*/ 2147483647 w 970"/>
              <a:gd name="T5" fmla="*/ 2147483647 h 1025"/>
              <a:gd name="T6" fmla="*/ 2147483647 w 970"/>
              <a:gd name="T7" fmla="*/ 2147483647 h 1025"/>
              <a:gd name="T8" fmla="*/ 2147483647 w 970"/>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 name="矩形 10"/>
          <p:cNvSpPr/>
          <p:nvPr/>
        </p:nvSpPr>
        <p:spPr>
          <a:xfrm>
            <a:off x="2267155" y="4410405"/>
            <a:ext cx="2340769" cy="456918"/>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18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專利</a:t>
            </a:r>
            <a:endParaRPr lang="en-US" altLang="zh-TW" sz="18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22" name="Freeform 9"/>
          <p:cNvSpPr>
            <a:spLocks/>
          </p:cNvSpPr>
          <p:nvPr/>
        </p:nvSpPr>
        <p:spPr bwMode="auto">
          <a:xfrm>
            <a:off x="2930660" y="2748859"/>
            <a:ext cx="2038547" cy="1939182"/>
          </a:xfrm>
          <a:custGeom>
            <a:avLst/>
            <a:gdLst>
              <a:gd name="T0" fmla="*/ 2147483647 w 968"/>
              <a:gd name="T1" fmla="*/ 2147483647 h 1009"/>
              <a:gd name="T2" fmla="*/ 2147483647 w 968"/>
              <a:gd name="T3" fmla="*/ 0 h 1009"/>
              <a:gd name="T4" fmla="*/ 2147483647 w 968"/>
              <a:gd name="T5" fmla="*/ 2147483647 h 1009"/>
              <a:gd name="T6" fmla="*/ 2147483647 w 968"/>
              <a:gd name="T7" fmla="*/ 2147483647 h 1009"/>
              <a:gd name="T8" fmla="*/ 2147483647 w 968"/>
              <a:gd name="T9" fmla="*/ 2147483647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 name="矩形 11"/>
          <p:cNvSpPr/>
          <p:nvPr/>
        </p:nvSpPr>
        <p:spPr>
          <a:xfrm>
            <a:off x="3162773" y="2959876"/>
            <a:ext cx="1400690" cy="517704"/>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21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商標</a:t>
            </a:r>
            <a:endParaRPr lang="en-US" altLang="zh-TW" sz="21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p:cNvSpPr/>
          <p:nvPr/>
        </p:nvSpPr>
        <p:spPr>
          <a:xfrm>
            <a:off x="4654465" y="3109522"/>
            <a:ext cx="2339579" cy="517704"/>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21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營業秘密</a:t>
            </a:r>
            <a:endParaRPr lang="zh-CN" altLang="en-US" sz="21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p:cNvSpPr/>
          <p:nvPr/>
        </p:nvSpPr>
        <p:spPr>
          <a:xfrm>
            <a:off x="6111099" y="4198664"/>
            <a:ext cx="1264213" cy="507829"/>
          </a:xfrm>
          <a:prstGeom prst="rect">
            <a:avLst/>
          </a:prstGeom>
        </p:spPr>
        <p:txBody>
          <a:bodyPr wrap="square"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18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著作權</a:t>
            </a:r>
            <a:endParaRPr lang="zh-CN" altLang="en-US" sz="1800" b="1" dirty="0">
              <a:solidFill>
                <a:srgbClr val="40404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任意多边形 16"/>
          <p:cNvSpPr/>
          <p:nvPr/>
        </p:nvSpPr>
        <p:spPr>
          <a:xfrm>
            <a:off x="251521" y="6453336"/>
            <a:ext cx="8424936" cy="404664"/>
          </a:xfrm>
          <a:custGeom>
            <a:avLst/>
            <a:gdLst>
              <a:gd name="connsiteX0" fmla="*/ 1577196 w 3154392"/>
              <a:gd name="connsiteY0" fmla="*/ 0 h 301959"/>
              <a:gd name="connsiteX1" fmla="*/ 3112307 w 3154392"/>
              <a:gd name="connsiteY1" fmla="*/ 275763 h 301959"/>
              <a:gd name="connsiteX2" fmla="*/ 3154392 w 3154392"/>
              <a:gd name="connsiteY2" fmla="*/ 301959 h 301959"/>
              <a:gd name="connsiteX3" fmla="*/ 0 w 3154392"/>
              <a:gd name="connsiteY3" fmla="*/ 301959 h 301959"/>
              <a:gd name="connsiteX4" fmla="*/ 42085 w 3154392"/>
              <a:gd name="connsiteY4" fmla="*/ 275763 h 301959"/>
              <a:gd name="connsiteX5" fmla="*/ 1577196 w 3154392"/>
              <a:gd name="connsiteY5" fmla="*/ 0 h 30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標題 1">
            <a:extLst>
              <a:ext uri="{FF2B5EF4-FFF2-40B4-BE49-F238E27FC236}">
                <a16:creationId xmlns="" xmlns:a16="http://schemas.microsoft.com/office/drawing/2014/main" id="{0731706F-5CA1-437A-8573-E292313311FE}"/>
              </a:ext>
            </a:extLst>
          </p:cNvPr>
          <p:cNvSpPr txBox="1">
            <a:spLocks/>
          </p:cNvSpPr>
          <p:nvPr/>
        </p:nvSpPr>
        <p:spPr>
          <a:xfrm>
            <a:off x="-24317" y="610992"/>
            <a:ext cx="5342238" cy="756518"/>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a:lstStyle>
          <a:p>
            <a:pPr algn="ctr"/>
            <a:r>
              <a:rPr kumimoji="0" lang="zh-TW" altLang="en-US" sz="3200" b="1" dirty="0" smtClean="0">
                <a:solidFill>
                  <a:schemeClr val="bg1"/>
                </a:solidFill>
                <a:latin typeface="微軟正黑體" panose="020B0604030504040204" pitchFamily="34" charset="-120"/>
                <a:ea typeface="微軟正黑體" panose="020B0604030504040204" pitchFamily="34" charset="-120"/>
              </a:rPr>
              <a:t>醫療領域智慧</a:t>
            </a:r>
            <a:r>
              <a:rPr kumimoji="0" lang="zh-TW" altLang="en-US" sz="3200" b="1" dirty="0">
                <a:solidFill>
                  <a:schemeClr val="bg1"/>
                </a:solidFill>
                <a:latin typeface="微軟正黑體" panose="020B0604030504040204" pitchFamily="34" charset="-120"/>
                <a:ea typeface="微軟正黑體" panose="020B0604030504040204" pitchFamily="34" charset="-120"/>
              </a:rPr>
              <a:t>財產</a:t>
            </a:r>
            <a:r>
              <a:rPr kumimoji="0" lang="en-US" altLang="zh-TW" sz="3200" b="1" dirty="0">
                <a:solidFill>
                  <a:schemeClr val="bg1"/>
                </a:solidFill>
                <a:latin typeface="微軟正黑體" panose="020B0604030504040204" pitchFamily="34" charset="-120"/>
                <a:ea typeface="微軟正黑體" panose="020B0604030504040204" pitchFamily="34" charset="-120"/>
              </a:rPr>
              <a:t>-</a:t>
            </a:r>
            <a:r>
              <a:rPr kumimoji="0" lang="zh-TW" altLang="en-US" sz="3200" b="1" dirty="0">
                <a:solidFill>
                  <a:schemeClr val="bg1"/>
                </a:solidFill>
                <a:latin typeface="微軟正黑體" panose="020B0604030504040204" pitchFamily="34" charset="-120"/>
                <a:ea typeface="微軟正黑體" panose="020B0604030504040204" pitchFamily="34" charset="-120"/>
              </a:rPr>
              <a:t>營業秘密</a:t>
            </a:r>
          </a:p>
        </p:txBody>
      </p:sp>
      <p:sp>
        <p:nvSpPr>
          <p:cNvPr id="5" name="矩形 4">
            <a:extLst>
              <a:ext uri="{FF2B5EF4-FFF2-40B4-BE49-F238E27FC236}">
                <a16:creationId xmlns="" xmlns:a16="http://schemas.microsoft.com/office/drawing/2014/main" id="{30D15177-CB77-4F19-B665-9C65262D2069}"/>
              </a:ext>
            </a:extLst>
          </p:cNvPr>
          <p:cNvSpPr/>
          <p:nvPr/>
        </p:nvSpPr>
        <p:spPr>
          <a:xfrm>
            <a:off x="620145" y="1525936"/>
            <a:ext cx="3488565"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一種表彰商品或服務來源及品質的標誌，它隨著公司、產品、概念以及符號、圖片、聲音</a:t>
            </a:r>
          </a:p>
        </p:txBody>
      </p:sp>
      <p:sp>
        <p:nvSpPr>
          <p:cNvPr id="7" name="矩形 6">
            <a:extLst>
              <a:ext uri="{FF2B5EF4-FFF2-40B4-BE49-F238E27FC236}">
                <a16:creationId xmlns="" xmlns:a16="http://schemas.microsoft.com/office/drawing/2014/main" id="{1E70DBD3-7D66-4A2A-A266-3CD8F1350D3E}"/>
              </a:ext>
            </a:extLst>
          </p:cNvPr>
          <p:cNvSpPr/>
          <p:nvPr/>
        </p:nvSpPr>
        <p:spPr>
          <a:xfrm>
            <a:off x="46072" y="3100778"/>
            <a:ext cx="2964561" cy="1200329"/>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當發明造出一種新的物品或方法，而這種物品或方法是可以重複的實施生產或製造，且可供產業上利用　</a:t>
            </a:r>
          </a:p>
        </p:txBody>
      </p:sp>
      <p:sp>
        <p:nvSpPr>
          <p:cNvPr id="9" name="矩形 8">
            <a:extLst>
              <a:ext uri="{FF2B5EF4-FFF2-40B4-BE49-F238E27FC236}">
                <a16:creationId xmlns="" xmlns:a16="http://schemas.microsoft.com/office/drawing/2014/main" id="{EC7E06DE-EBAA-4CB8-9ED5-8FF6DBD323E8}"/>
              </a:ext>
            </a:extLst>
          </p:cNvPr>
          <p:cNvSpPr/>
          <p:nvPr/>
        </p:nvSpPr>
        <p:spPr>
          <a:xfrm>
            <a:off x="6111099" y="3130138"/>
            <a:ext cx="2860622"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包括建築物的設計、電腦軟體、圖形藝術、動作圖片、聲音、音樂等</a:t>
            </a:r>
          </a:p>
        </p:txBody>
      </p:sp>
      <p:sp>
        <p:nvSpPr>
          <p:cNvPr id="10" name="矩形 9">
            <a:extLst>
              <a:ext uri="{FF2B5EF4-FFF2-40B4-BE49-F238E27FC236}">
                <a16:creationId xmlns="" xmlns:a16="http://schemas.microsoft.com/office/drawing/2014/main" id="{D37426F6-1302-4E03-A4A5-F49DB82C94A2}"/>
              </a:ext>
            </a:extLst>
          </p:cNvPr>
          <p:cNvSpPr/>
          <p:nvPr/>
        </p:nvSpPr>
        <p:spPr>
          <a:xfrm>
            <a:off x="5076056" y="1512186"/>
            <a:ext cx="3451469"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是指一種方法、技術、製程、配方、程式、設計或其他可用於生產、銷售或經營之資訊</a:t>
            </a:r>
          </a:p>
        </p:txBody>
      </p:sp>
    </p:spTree>
    <p:extLst>
      <p:ext uri="{BB962C8B-B14F-4D97-AF65-F5344CB8AC3E}">
        <p14:creationId xmlns:p14="http://schemas.microsoft.com/office/powerpoint/2010/main" val="32108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13319"/>
                                        </p:tgtEl>
                                        <p:attrNameLst>
                                          <p:attrName>style.color</p:attrName>
                                        </p:attrNameLst>
                                      </p:cBhvr>
                                      <p:by>
                                        <p:hsl h="7200000" s="0" l="0"/>
                                      </p:by>
                                    </p:animClr>
                                    <p:animClr clrSpc="hsl" dir="cw">
                                      <p:cBhvr>
                                        <p:cTn id="7" dur="500" fill="hold"/>
                                        <p:tgtEl>
                                          <p:spTgt spid="13319"/>
                                        </p:tgtEl>
                                        <p:attrNameLst>
                                          <p:attrName>fillcolor</p:attrName>
                                        </p:attrNameLst>
                                      </p:cBhvr>
                                      <p:by>
                                        <p:hsl h="7200000" s="0" l="0"/>
                                      </p:by>
                                    </p:animClr>
                                    <p:animClr clrSpc="hsl" dir="cw">
                                      <p:cBhvr>
                                        <p:cTn id="8" dur="500" fill="hold"/>
                                        <p:tgtEl>
                                          <p:spTgt spid="13319"/>
                                        </p:tgtEl>
                                        <p:attrNameLst>
                                          <p:attrName>stroke.color</p:attrName>
                                        </p:attrNameLst>
                                      </p:cBhvr>
                                      <p:by>
                                        <p:hsl h="7200000" s="0" l="0"/>
                                      </p:by>
                                    </p:animClr>
                                    <p:set>
                                      <p:cBhvr>
                                        <p:cTn id="9" dur="500" fill="hold"/>
                                        <p:tgtEl>
                                          <p:spTgt spid="133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241" y="301277"/>
            <a:ext cx="5091711" cy="1142009"/>
          </a:xfrm>
        </p:spPr>
        <p:txBody>
          <a:bodyPr/>
          <a:lstStyle/>
          <a:p>
            <a:r>
              <a:rPr lang="zh-TW" altLang="en-US" sz="3200" dirty="0">
                <a:solidFill>
                  <a:schemeClr val="bg1"/>
                </a:solidFill>
                <a:latin typeface="微軟正黑體" panose="020B0604030504040204" pitchFamily="34" charset="-120"/>
                <a:ea typeface="微軟正黑體" panose="020B0604030504040204" pitchFamily="34" charset="-120"/>
              </a:rPr>
              <a:t>可口可樂的百年秘密</a:t>
            </a:r>
            <a:r>
              <a:rPr lang="en-US" altLang="zh-TW" sz="3200" dirty="0">
                <a:solidFill>
                  <a:schemeClr val="bg1"/>
                </a:solidFill>
                <a:latin typeface="微軟正黑體" panose="020B0604030504040204" pitchFamily="34" charset="-120"/>
                <a:ea typeface="微軟正黑體" panose="020B0604030504040204" pitchFamily="34" charset="-120"/>
              </a:rPr>
              <a:t>!</a:t>
            </a:r>
          </a:p>
        </p:txBody>
      </p:sp>
      <p:pic>
        <p:nvPicPr>
          <p:cNvPr id="1536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520" y="1412776"/>
            <a:ext cx="5468841" cy="5050239"/>
          </a:xfrm>
          <a:prstGeom prst="rect">
            <a:avLst/>
          </a:prstGeom>
          <a:ln>
            <a:noFill/>
          </a:ln>
          <a:effectLst>
            <a:outerShdw blurRad="292100" dist="139700" dir="2700000" algn="tl" rotWithShape="0">
              <a:srgbClr val="333333">
                <a:alpha val="65000"/>
              </a:srgbClr>
            </a:outerShdw>
          </a:effectLst>
        </p:spPr>
      </p:pic>
      <p:pic>
        <p:nvPicPr>
          <p:cNvPr id="1536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5940152" y="3925555"/>
            <a:ext cx="3136318" cy="1800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5" name="Picture 8" descr="ANd9GcRADuVnZwo4LoJY0zJ6R-fd3RYNUcYf9P5_zRhpa-NV_JJAoiyFzRO4gKs">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45647" y="1484564"/>
            <a:ext cx="2269703"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122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012950" y="4860925"/>
            <a:ext cx="6673850" cy="1265238"/>
          </a:xfrm>
        </p:spPr>
        <p:txBody>
          <a:bodyPr/>
          <a:lstStyle/>
          <a:p>
            <a:endParaRPr lang="zh-TW" altLang="zh-TW"/>
          </a:p>
        </p:txBody>
      </p:sp>
      <p:pic>
        <p:nvPicPr>
          <p:cNvPr id="26627" name="Picture 5" descr="老字号品牌“云南白药”以善于推出新产品而著称。"/>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7675" y="2083052"/>
            <a:ext cx="3134552" cy="4402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ChangeArrowheads="1"/>
          </p:cNvSpPr>
          <p:nvPr/>
        </p:nvSpPr>
        <p:spPr bwMode="auto">
          <a:xfrm>
            <a:off x="4844157" y="1434951"/>
            <a:ext cx="34845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標楷體" panose="03000509000000000000" pitchFamily="65" charset="-120"/>
                <a:ea typeface="標楷體" panose="03000509000000000000" pitchFamily="65" charset="-120"/>
              </a:defRPr>
            </a:lvl1pPr>
            <a:lvl2pPr marL="742950" indent="-285750" eaLnBrk="0" hangingPunct="0">
              <a:defRPr kumimoji="1">
                <a:solidFill>
                  <a:schemeClr val="tx1"/>
                </a:solidFill>
                <a:latin typeface="標楷體" panose="03000509000000000000" pitchFamily="65" charset="-120"/>
                <a:ea typeface="標楷體" panose="03000509000000000000" pitchFamily="65" charset="-120"/>
              </a:defRPr>
            </a:lvl2pPr>
            <a:lvl3pPr marL="1143000" indent="-228600" eaLnBrk="0" hangingPunct="0">
              <a:defRPr kumimoji="1">
                <a:solidFill>
                  <a:schemeClr val="tx1"/>
                </a:solidFill>
                <a:latin typeface="標楷體" panose="03000509000000000000" pitchFamily="65" charset="-120"/>
                <a:ea typeface="標楷體" panose="03000509000000000000" pitchFamily="65" charset="-120"/>
              </a:defRPr>
            </a:lvl3pPr>
            <a:lvl4pPr marL="1600200" indent="-228600" eaLnBrk="0" hangingPunct="0">
              <a:defRPr kumimoji="1">
                <a:solidFill>
                  <a:schemeClr val="tx1"/>
                </a:solidFill>
                <a:latin typeface="標楷體" panose="03000509000000000000" pitchFamily="65" charset="-120"/>
                <a:ea typeface="標楷體" panose="03000509000000000000" pitchFamily="65" charset="-120"/>
              </a:defRPr>
            </a:lvl4pPr>
            <a:lvl5pPr marL="2057400" indent="-228600" eaLnBrk="0" hangingPunct="0">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eaLnBrk="1" hangingPunct="1"/>
            <a:r>
              <a:rPr lang="zh-TW" altLang="en-US" dirty="0">
                <a:latin typeface="微軟正黑體" panose="020B0604030504040204" pitchFamily="34" charset="-120"/>
                <a:ea typeface="微軟正黑體" panose="020B0604030504040204" pitchFamily="34" charset="-120"/>
              </a:rPr>
              <a:t>云南白药是云南著名的中成药，由云南民间医生</a:t>
            </a:r>
            <a:r>
              <a:rPr lang="zh-TW" altLang="en-US" dirty="0">
                <a:latin typeface="微軟正黑體" panose="020B0604030504040204" pitchFamily="34" charset="-120"/>
                <a:ea typeface="微軟正黑體" panose="020B0604030504040204" pitchFamily="34" charset="-120"/>
                <a:hlinkClick r:id="rId3"/>
              </a:rPr>
              <a:t>曲焕章</a:t>
            </a:r>
            <a:r>
              <a:rPr lang="zh-TW" altLang="en-US" dirty="0">
                <a:latin typeface="微軟正黑體" panose="020B0604030504040204" pitchFamily="34" charset="-120"/>
                <a:ea typeface="微軟正黑體" panose="020B0604030504040204" pitchFamily="34" charset="-120"/>
              </a:rPr>
              <a:t>于</a:t>
            </a:r>
            <a:r>
              <a:rPr lang="en-US" altLang="zh-TW" dirty="0">
                <a:latin typeface="微軟正黑體" panose="020B0604030504040204" pitchFamily="34" charset="-120"/>
                <a:ea typeface="微軟正黑體" panose="020B0604030504040204" pitchFamily="34" charset="-120"/>
              </a:rPr>
              <a:t>1902</a:t>
            </a:r>
            <a:r>
              <a:rPr lang="zh-TW" altLang="en-US" dirty="0">
                <a:latin typeface="微軟正黑體" panose="020B0604030504040204" pitchFamily="34" charset="-120"/>
                <a:ea typeface="微軟正黑體" panose="020B0604030504040204" pitchFamily="34" charset="-120"/>
              </a:rPr>
              <a:t>年研制成功 </a:t>
            </a:r>
          </a:p>
        </p:txBody>
      </p:sp>
      <p:pic>
        <p:nvPicPr>
          <p:cNvPr id="26629" name="Picture 8" descr="云南白药LOGO">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1520" y="172939"/>
            <a:ext cx="919258" cy="128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9"/>
          <p:cNvSpPr>
            <a:spLocks noChangeArrowheads="1"/>
          </p:cNvSpPr>
          <p:nvPr/>
        </p:nvSpPr>
        <p:spPr bwMode="auto">
          <a:xfrm>
            <a:off x="4860032" y="2481114"/>
            <a:ext cx="336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標楷體" panose="03000509000000000000" pitchFamily="65" charset="-120"/>
                <a:ea typeface="標楷體" panose="03000509000000000000" pitchFamily="65" charset="-120"/>
              </a:defRPr>
            </a:lvl1pPr>
            <a:lvl2pPr marL="742950" indent="-285750" eaLnBrk="0" hangingPunct="0">
              <a:defRPr kumimoji="1">
                <a:solidFill>
                  <a:schemeClr val="tx1"/>
                </a:solidFill>
                <a:latin typeface="標楷體" panose="03000509000000000000" pitchFamily="65" charset="-120"/>
                <a:ea typeface="標楷體" panose="03000509000000000000" pitchFamily="65" charset="-120"/>
              </a:defRPr>
            </a:lvl2pPr>
            <a:lvl3pPr marL="1143000" indent="-228600" eaLnBrk="0" hangingPunct="0">
              <a:defRPr kumimoji="1">
                <a:solidFill>
                  <a:schemeClr val="tx1"/>
                </a:solidFill>
                <a:latin typeface="標楷體" panose="03000509000000000000" pitchFamily="65" charset="-120"/>
                <a:ea typeface="標楷體" panose="03000509000000000000" pitchFamily="65" charset="-120"/>
              </a:defRPr>
            </a:lvl3pPr>
            <a:lvl4pPr marL="1600200" indent="-228600" eaLnBrk="0" hangingPunct="0">
              <a:defRPr kumimoji="1">
                <a:solidFill>
                  <a:schemeClr val="tx1"/>
                </a:solidFill>
                <a:latin typeface="標楷體" panose="03000509000000000000" pitchFamily="65" charset="-120"/>
                <a:ea typeface="標楷體" panose="03000509000000000000" pitchFamily="65" charset="-120"/>
              </a:defRPr>
            </a:lvl4pPr>
            <a:lvl5pPr marL="2057400" indent="-228600" eaLnBrk="0" hangingPunct="0">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eaLnBrk="1" hangingPunct="1"/>
            <a:r>
              <a:rPr kumimoji="0" lang="zh-TW" altLang="en-US" dirty="0">
                <a:latin typeface="微軟正黑體" panose="020B0604030504040204" pitchFamily="34" charset="-120"/>
                <a:ea typeface="微軟正黑體" panose="020B0604030504040204" pitchFamily="34" charset="-120"/>
              </a:rPr>
              <a:t>成份：</a:t>
            </a:r>
            <a:r>
              <a:rPr lang="zh-TW" altLang="en-US" dirty="0">
                <a:solidFill>
                  <a:srgbClr val="FF0000"/>
                </a:solidFill>
                <a:latin typeface="微軟正黑體" panose="020B0604030504040204" pitchFamily="34" charset="-120"/>
                <a:ea typeface="微軟正黑體" panose="020B0604030504040204" pitchFamily="34" charset="-120"/>
              </a:rPr>
              <a:t>国家机密！</a:t>
            </a:r>
            <a:endParaRPr lang="zh-TW" altLang="en-US" dirty="0">
              <a:latin typeface="微軟正黑體" panose="020B0604030504040204" pitchFamily="34" charset="-120"/>
              <a:ea typeface="微軟正黑體" panose="020B0604030504040204" pitchFamily="34" charset="-120"/>
            </a:endParaRPr>
          </a:p>
        </p:txBody>
      </p:sp>
      <p:pic>
        <p:nvPicPr>
          <p:cNvPr id="26631" name="Picture 11" descr="云南白药的外包装说明"/>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60032" y="3800441"/>
            <a:ext cx="3484563" cy="2323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2"/>
          <p:cNvSpPr txBox="1">
            <a:spLocks noChangeArrowheads="1"/>
          </p:cNvSpPr>
          <p:nvPr/>
        </p:nvSpPr>
        <p:spPr bwMode="auto">
          <a:xfrm>
            <a:off x="413890" y="508943"/>
            <a:ext cx="4892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標楷體" panose="03000509000000000000" pitchFamily="65" charset="-120"/>
                <a:ea typeface="標楷體" panose="03000509000000000000" pitchFamily="65" charset="-120"/>
              </a:defRPr>
            </a:lvl1pPr>
            <a:lvl2pPr marL="742950" indent="-285750" eaLnBrk="0" hangingPunct="0">
              <a:defRPr kumimoji="1">
                <a:solidFill>
                  <a:schemeClr val="tx1"/>
                </a:solidFill>
                <a:latin typeface="標楷體" panose="03000509000000000000" pitchFamily="65" charset="-120"/>
                <a:ea typeface="標楷體" panose="03000509000000000000" pitchFamily="65" charset="-120"/>
              </a:defRPr>
            </a:lvl2pPr>
            <a:lvl3pPr marL="1143000" indent="-228600" eaLnBrk="0" hangingPunct="0">
              <a:defRPr kumimoji="1">
                <a:solidFill>
                  <a:schemeClr val="tx1"/>
                </a:solidFill>
                <a:latin typeface="標楷體" panose="03000509000000000000" pitchFamily="65" charset="-120"/>
                <a:ea typeface="標楷體" panose="03000509000000000000" pitchFamily="65" charset="-120"/>
              </a:defRPr>
            </a:lvl3pPr>
            <a:lvl4pPr marL="1600200" indent="-228600" eaLnBrk="0" hangingPunct="0">
              <a:defRPr kumimoji="1">
                <a:solidFill>
                  <a:schemeClr val="tx1"/>
                </a:solidFill>
                <a:latin typeface="標楷體" panose="03000509000000000000" pitchFamily="65" charset="-120"/>
                <a:ea typeface="標楷體" panose="03000509000000000000" pitchFamily="65" charset="-120"/>
              </a:defRPr>
            </a:lvl4pPr>
            <a:lvl5pPr marL="2057400" indent="-228600" eaLnBrk="0" hangingPunct="0">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標楷體" panose="03000509000000000000" pitchFamily="65" charset="-120"/>
                <a:ea typeface="標楷體" panose="03000509000000000000" pitchFamily="65" charset="-120"/>
              </a:defRPr>
            </a:lvl9pPr>
          </a:lstStyle>
          <a:p>
            <a:pPr algn="ctr" eaLnBrk="1" hangingPunct="1">
              <a:spcBef>
                <a:spcPct val="50000"/>
              </a:spcBef>
            </a:pPr>
            <a:r>
              <a:rPr lang="zh-TW" altLang="en-US" sz="3200" b="1" dirty="0">
                <a:solidFill>
                  <a:schemeClr val="bg1"/>
                </a:solidFill>
                <a:latin typeface="微軟正黑體" panose="020B0604030504040204" pitchFamily="34" charset="-120"/>
                <a:ea typeface="微軟正黑體" panose="020B0604030504040204" pitchFamily="34" charset="-120"/>
              </a:rPr>
              <a:t>祖傳秘方</a:t>
            </a:r>
          </a:p>
        </p:txBody>
      </p:sp>
    </p:spTree>
    <p:extLst>
      <p:ext uri="{BB962C8B-B14F-4D97-AF65-F5344CB8AC3E}">
        <p14:creationId xmlns:p14="http://schemas.microsoft.com/office/powerpoint/2010/main" val="417452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332656"/>
            <a:ext cx="9144000" cy="6525344"/>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任意多边形 14"/>
          <p:cNvSpPr/>
          <p:nvPr/>
        </p:nvSpPr>
        <p:spPr>
          <a:xfrm rot="5400000">
            <a:off x="-2364345" y="2697001"/>
            <a:ext cx="6525344" cy="1796654"/>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95C53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076" name="TextBox 44"/>
          <p:cNvSpPr txBox="1">
            <a:spLocks noChangeArrowheads="1"/>
          </p:cNvSpPr>
          <p:nvPr/>
        </p:nvSpPr>
        <p:spPr bwMode="auto">
          <a:xfrm rot="5400000">
            <a:off x="18455" y="3198168"/>
            <a:ext cx="19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dirty="0">
                <a:solidFill>
                  <a:schemeClr val="bg1"/>
                </a:solidFill>
              </a:rPr>
              <a:t>CONTENTE</a:t>
            </a:r>
          </a:p>
        </p:txBody>
      </p:sp>
      <p:sp>
        <p:nvSpPr>
          <p:cNvPr id="3077" name="矩形 6"/>
          <p:cNvSpPr>
            <a:spLocks noChangeArrowheads="1"/>
          </p:cNvSpPr>
          <p:nvPr/>
        </p:nvSpPr>
        <p:spPr bwMode="auto">
          <a:xfrm>
            <a:off x="4093296" y="2393279"/>
            <a:ext cx="30967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dirty="0">
                <a:solidFill>
                  <a:schemeClr val="bg1"/>
                </a:solidFill>
                <a:latin typeface="微軟正黑體" panose="020B0604030504040204" pitchFamily="34" charset="-120"/>
                <a:ea typeface="微軟正黑體" panose="020B0604030504040204" pitchFamily="34" charset="-120"/>
              </a:rPr>
              <a:t>智慧財產權簡介</a:t>
            </a:r>
            <a:endParaRPr lang="zh-CN" altLang="en-US" dirty="0">
              <a:solidFill>
                <a:schemeClr val="bg1"/>
              </a:solidFill>
              <a:latin typeface="微軟正黑體" panose="020B0604030504040204" pitchFamily="34" charset="-120"/>
              <a:ea typeface="微軟正黑體" panose="020B0604030504040204" pitchFamily="34" charset="-120"/>
            </a:endParaRPr>
          </a:p>
        </p:txBody>
      </p:sp>
      <p:sp>
        <p:nvSpPr>
          <p:cNvPr id="3079" name="矩形 8"/>
          <p:cNvSpPr>
            <a:spLocks noChangeArrowheads="1"/>
          </p:cNvSpPr>
          <p:nvPr/>
        </p:nvSpPr>
        <p:spPr bwMode="auto">
          <a:xfrm>
            <a:off x="4093296" y="3132816"/>
            <a:ext cx="3499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dirty="0" smtClean="0">
                <a:solidFill>
                  <a:schemeClr val="bg1"/>
                </a:solidFill>
                <a:latin typeface="微軟正黑體" panose="020B0604030504040204" pitchFamily="34" charset="-120"/>
                <a:ea typeface="微軟正黑體" panose="020B0604030504040204" pitchFamily="34" charset="-120"/>
              </a:rPr>
              <a:t>醫療領</a:t>
            </a:r>
            <a:r>
              <a:rPr lang="zh-TW" altLang="en-US" dirty="0">
                <a:solidFill>
                  <a:schemeClr val="bg1"/>
                </a:solidFill>
                <a:latin typeface="微軟正黑體" panose="020B0604030504040204" pitchFamily="34" charset="-120"/>
                <a:ea typeface="微軟正黑體" panose="020B0604030504040204" pitchFamily="34" charset="-120"/>
              </a:rPr>
              <a:t>域</a:t>
            </a:r>
            <a:r>
              <a:rPr lang="zh-TW" altLang="en-US" dirty="0" smtClean="0">
                <a:solidFill>
                  <a:schemeClr val="bg1"/>
                </a:solidFill>
                <a:latin typeface="微軟正黑體" panose="020B0604030504040204" pitchFamily="34" charset="-120"/>
                <a:ea typeface="微軟正黑體" panose="020B0604030504040204" pitchFamily="34" charset="-120"/>
              </a:rPr>
              <a:t>智</a:t>
            </a:r>
            <a:r>
              <a:rPr lang="zh-TW" altLang="en-US" dirty="0">
                <a:solidFill>
                  <a:schemeClr val="bg1"/>
                </a:solidFill>
                <a:latin typeface="微軟正黑體" panose="020B0604030504040204" pitchFamily="34" charset="-120"/>
                <a:ea typeface="微軟正黑體" panose="020B0604030504040204" pitchFamily="34" charset="-120"/>
              </a:rPr>
              <a:t>權特性</a:t>
            </a:r>
            <a:endParaRPr lang="zh-CN" altLang="en-US" dirty="0">
              <a:solidFill>
                <a:schemeClr val="bg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3217123" y="3040623"/>
            <a:ext cx="741049" cy="664232"/>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02</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 xmlns:a16="http://schemas.microsoft.com/office/drawing/2014/main" id="{9C5649D8-F668-40AB-BD96-288765A4681E}"/>
              </a:ext>
            </a:extLst>
          </p:cNvPr>
          <p:cNvSpPr/>
          <p:nvPr/>
        </p:nvSpPr>
        <p:spPr>
          <a:xfrm>
            <a:off x="3211170" y="2322773"/>
            <a:ext cx="741048" cy="664232"/>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01</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
        <p:nvSpPr>
          <p:cNvPr id="16" name="矩形 10">
            <a:extLst>
              <a:ext uri="{FF2B5EF4-FFF2-40B4-BE49-F238E27FC236}">
                <a16:creationId xmlns="" xmlns:a16="http://schemas.microsoft.com/office/drawing/2014/main" id="{8FD92D08-135F-4107-9935-B61DCC0C3EC8}"/>
              </a:ext>
            </a:extLst>
          </p:cNvPr>
          <p:cNvSpPr>
            <a:spLocks noChangeArrowheads="1"/>
          </p:cNvSpPr>
          <p:nvPr/>
        </p:nvSpPr>
        <p:spPr bwMode="auto">
          <a:xfrm>
            <a:off x="4107184" y="3885665"/>
            <a:ext cx="3890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buNone/>
            </a:pPr>
            <a:r>
              <a:rPr lang="zh-TW" altLang="en-US" sz="3200" b="1" dirty="0" smtClean="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優質專利設計</a:t>
            </a:r>
            <a:endParaRPr lang="zh-CN" altLang="en-US" sz="32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 xmlns:a16="http://schemas.microsoft.com/office/drawing/2014/main" id="{30618D85-0CF2-4B06-B375-CFFD0D5ACBFF}"/>
              </a:ext>
            </a:extLst>
          </p:cNvPr>
          <p:cNvSpPr/>
          <p:nvPr/>
        </p:nvSpPr>
        <p:spPr>
          <a:xfrm>
            <a:off x="3211168" y="3771565"/>
            <a:ext cx="741049" cy="717850"/>
          </a:xfrm>
          <a:prstGeom prst="rect">
            <a:avLst/>
          </a:prstGeom>
          <a:solidFill>
            <a:srgbClr val="95C5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100" dirty="0">
                <a:solidFill>
                  <a:schemeClr val="bg1"/>
                </a:solidFill>
                <a:latin typeface="微軟正黑體" panose="020B0604030504040204" pitchFamily="34" charset="-120"/>
                <a:ea typeface="微軟正黑體" panose="020B0604030504040204" pitchFamily="34" charset="-120"/>
              </a:rPr>
              <a:t>03</a:t>
            </a:r>
            <a:endParaRPr lang="zh-CN" altLang="en-US" sz="21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97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專利說明書首頁資訊</a:t>
            </a:r>
            <a:r>
              <a:rPr lang="en-US" altLang="zh-TW" sz="3200" b="1" dirty="0">
                <a:solidFill>
                  <a:schemeClr val="bg1"/>
                </a:solidFill>
                <a:latin typeface="微軟正黑體" panose="020B0604030504040204" pitchFamily="34" charset="-120"/>
                <a:ea typeface="微軟正黑體" panose="020B0604030504040204" pitchFamily="34" charset="-120"/>
              </a:rPr>
              <a:t>(</a:t>
            </a:r>
            <a:r>
              <a:rPr lang="zh-TW" altLang="en-US" sz="3200" b="1" dirty="0">
                <a:solidFill>
                  <a:schemeClr val="bg1"/>
                </a:solidFill>
                <a:latin typeface="微軟正黑體" panose="020B0604030504040204" pitchFamily="34" charset="-120"/>
                <a:ea typeface="微軟正黑體" panose="020B0604030504040204" pitchFamily="34" charset="-120"/>
              </a:rPr>
              <a:t>一</a:t>
            </a:r>
            <a:r>
              <a:rPr lang="en-US" altLang="zh-TW" sz="3200" b="1" dirty="0">
                <a:solidFill>
                  <a:schemeClr val="bg1"/>
                </a:solidFill>
                <a:latin typeface="微軟正黑體" panose="020B0604030504040204" pitchFamily="34" charset="-120"/>
                <a:ea typeface="微軟正黑體" panose="020B0604030504040204" pitchFamily="34" charset="-120"/>
              </a:rPr>
              <a:t>)</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p:txBody>
          <a:bodyPr/>
          <a:lstStyle/>
          <a:p>
            <a:endParaRPr lang="en-US" altLang="zh-TW" dirty="0" smtClean="0"/>
          </a:p>
          <a:p>
            <a:pPr>
              <a:buNone/>
            </a:pPr>
            <a:endParaRPr lang="en-US" altLang="zh-TW" dirty="0" smtClean="0"/>
          </a:p>
        </p:txBody>
      </p:sp>
      <p:pic>
        <p:nvPicPr>
          <p:cNvPr id="5" name="圖片 4" descr="圖片 2.jpg"/>
          <p:cNvPicPr>
            <a:picLocks noChangeAspect="1"/>
          </p:cNvPicPr>
          <p:nvPr/>
        </p:nvPicPr>
        <p:blipFill>
          <a:blip r:embed="rId2" cstate="print"/>
          <a:stretch>
            <a:fillRect/>
          </a:stretch>
        </p:blipFill>
        <p:spPr>
          <a:xfrm>
            <a:off x="500034" y="1357298"/>
            <a:ext cx="3714776" cy="5400183"/>
          </a:xfrm>
          <a:prstGeom prst="rect">
            <a:avLst/>
          </a:prstGeom>
        </p:spPr>
      </p:pic>
      <p:pic>
        <p:nvPicPr>
          <p:cNvPr id="7" name="圖片 6" descr="圖片 2.jpg"/>
          <p:cNvPicPr>
            <a:picLocks noChangeAspect="1"/>
          </p:cNvPicPr>
          <p:nvPr/>
        </p:nvPicPr>
        <p:blipFill>
          <a:blip r:embed="rId3"/>
          <a:stretch>
            <a:fillRect/>
          </a:stretch>
        </p:blipFill>
        <p:spPr>
          <a:xfrm>
            <a:off x="4500562" y="1357297"/>
            <a:ext cx="3643338" cy="5367005"/>
          </a:xfrm>
          <a:prstGeom prst="rect">
            <a:avLst/>
          </a:prstGeom>
        </p:spPr>
      </p:pic>
    </p:spTree>
    <p:extLst>
      <p:ext uri="{BB962C8B-B14F-4D97-AF65-F5344CB8AC3E}">
        <p14:creationId xmlns:p14="http://schemas.microsoft.com/office/powerpoint/2010/main" val="864591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專利說明書架構</a:t>
            </a:r>
            <a:r>
              <a:rPr lang="en-US" altLang="zh-TW" sz="3200" b="1" dirty="0">
                <a:solidFill>
                  <a:schemeClr val="bg1"/>
                </a:solidFill>
                <a:latin typeface="微軟正黑體" panose="020B0604030504040204" pitchFamily="34" charset="-120"/>
                <a:ea typeface="微軟正黑體" panose="020B0604030504040204" pitchFamily="34" charset="-120"/>
              </a:rPr>
              <a:t>(</a:t>
            </a:r>
            <a:r>
              <a:rPr lang="zh-TW" altLang="en-US" sz="3200" b="1" dirty="0">
                <a:solidFill>
                  <a:schemeClr val="bg1"/>
                </a:solidFill>
                <a:latin typeface="微軟正黑體" panose="020B0604030504040204" pitchFamily="34" charset="-120"/>
                <a:ea typeface="微軟正黑體" panose="020B0604030504040204" pitchFamily="34" charset="-120"/>
              </a:rPr>
              <a:t>一</a:t>
            </a:r>
            <a:r>
              <a:rPr lang="en-US" altLang="zh-TW" sz="3200" b="1" dirty="0">
                <a:solidFill>
                  <a:schemeClr val="bg1"/>
                </a:solidFill>
                <a:latin typeface="微軟正黑體" panose="020B0604030504040204" pitchFamily="34" charset="-120"/>
                <a:ea typeface="微軟正黑體" panose="020B0604030504040204" pitchFamily="34" charset="-120"/>
              </a:rPr>
              <a:t>)</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p:txBody>
          <a:bodyPr/>
          <a:lstStyle/>
          <a:p>
            <a:r>
              <a:rPr lang="zh-TW" altLang="en-US" dirty="0" smtClean="0">
                <a:latin typeface="微軟正黑體" panose="020B0604030504040204" pitchFamily="34" charset="-120"/>
                <a:ea typeface="微軟正黑體" panose="020B0604030504040204" pitchFamily="34" charset="-120"/>
              </a:rPr>
              <a:t>專利名稱</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摘要</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技術領域</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先前技術</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發明內容</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圖式簡單說明</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實施方式</a:t>
            </a:r>
            <a:endParaRPr lang="en-US" altLang="zh-TW" dirty="0" smtClean="0">
              <a:latin typeface="微軟正黑體" panose="020B0604030504040204" pitchFamily="34" charset="-120"/>
              <a:ea typeface="微軟正黑體" panose="020B0604030504040204" pitchFamily="34" charset="-120"/>
            </a:endParaRPr>
          </a:p>
          <a:p>
            <a:r>
              <a:rPr lang="zh-TW" altLang="en-US" b="1" dirty="0" smtClean="0">
                <a:solidFill>
                  <a:srgbClr val="0000FF"/>
                </a:solidFill>
                <a:latin typeface="微軟正黑體" panose="020B0604030504040204" pitchFamily="34" charset="-120"/>
                <a:ea typeface="微軟正黑體" panose="020B0604030504040204" pitchFamily="34" charset="-120"/>
              </a:rPr>
              <a:t>申請專利範圍</a:t>
            </a:r>
            <a:endParaRPr lang="en-US" altLang="zh-TW" b="1" dirty="0" smtClean="0">
              <a:solidFill>
                <a:srgbClr val="0000FF"/>
              </a:solidFill>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圖式</a:t>
            </a:r>
            <a:endParaRPr lang="en-US" altLang="zh-TW" dirty="0" smtClean="0">
              <a:latin typeface="微軟正黑體" panose="020B0604030504040204" pitchFamily="34" charset="-120"/>
              <a:ea typeface="微軟正黑體" panose="020B0604030504040204" pitchFamily="34" charset="-120"/>
            </a:endParaRPr>
          </a:p>
          <a:p>
            <a:pPr>
              <a:buNone/>
            </a:pPr>
            <a:endParaRPr lang="en-US" altLang="zh-TW" dirty="0" smtClean="0">
              <a:latin typeface="微軟正黑體" panose="020B0604030504040204" pitchFamily="34" charset="-120"/>
              <a:ea typeface="微軟正黑體" panose="020B0604030504040204" pitchFamily="34" charset="-120"/>
            </a:endParaRPr>
          </a:p>
        </p:txBody>
      </p:sp>
      <p:sp>
        <p:nvSpPr>
          <p:cNvPr id="9" name="右大括弧 8"/>
          <p:cNvSpPr/>
          <p:nvPr/>
        </p:nvSpPr>
        <p:spPr>
          <a:xfrm>
            <a:off x="3500430" y="2643182"/>
            <a:ext cx="214314" cy="2000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3786182" y="3357562"/>
            <a:ext cx="2357454" cy="1292662"/>
          </a:xfrm>
          <a:prstGeom prst="rect">
            <a:avLst/>
          </a:prstGeom>
          <a:noFill/>
        </p:spPr>
        <p:txBody>
          <a:bodyPr wrap="square" rtlCol="0">
            <a:spAutoFit/>
          </a:bodyPr>
          <a:lstStyle/>
          <a:p>
            <a:r>
              <a:rPr lang="zh-TW" altLang="en-US" sz="2600" dirty="0" smtClean="0"/>
              <a:t>發明</a:t>
            </a:r>
            <a:r>
              <a:rPr lang="en-US" altLang="zh-TW" sz="2600" dirty="0" smtClean="0"/>
              <a:t>/</a:t>
            </a:r>
            <a:r>
              <a:rPr lang="zh-TW" altLang="en-US" sz="2600" dirty="0" smtClean="0"/>
              <a:t>創作說明</a:t>
            </a:r>
            <a:r>
              <a:rPr lang="en-US" altLang="zh-TW" sz="2600" dirty="0" smtClean="0"/>
              <a:t>Description/</a:t>
            </a:r>
            <a:br>
              <a:rPr lang="en-US" altLang="zh-TW" sz="2600" dirty="0" smtClean="0"/>
            </a:br>
            <a:r>
              <a:rPr lang="en-US" altLang="zh-TW" sz="2600" dirty="0" smtClean="0"/>
              <a:t>Specification</a:t>
            </a:r>
            <a:endParaRPr lang="zh-TW" altLang="en-US" sz="2600" dirty="0"/>
          </a:p>
        </p:txBody>
      </p:sp>
      <p:sp>
        <p:nvSpPr>
          <p:cNvPr id="12" name="右大括弧 11"/>
          <p:cNvSpPr/>
          <p:nvPr/>
        </p:nvSpPr>
        <p:spPr>
          <a:xfrm>
            <a:off x="6357950" y="1714488"/>
            <a:ext cx="428628" cy="33575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文字方塊 12"/>
          <p:cNvSpPr txBox="1"/>
          <p:nvPr/>
        </p:nvSpPr>
        <p:spPr>
          <a:xfrm>
            <a:off x="6858016" y="3071810"/>
            <a:ext cx="928694" cy="492443"/>
          </a:xfrm>
          <a:prstGeom prst="rect">
            <a:avLst/>
          </a:prstGeom>
          <a:noFill/>
        </p:spPr>
        <p:txBody>
          <a:bodyPr wrap="square" rtlCol="0">
            <a:spAutoFit/>
          </a:bodyPr>
          <a:lstStyle/>
          <a:p>
            <a:r>
              <a:rPr lang="zh-TW" altLang="en-US" sz="2600" b="1" dirty="0" smtClean="0">
                <a:solidFill>
                  <a:srgbClr val="0000FF"/>
                </a:solidFill>
                <a:effectLst>
                  <a:outerShdw blurRad="38100" dist="38100" dir="2700000" algn="tl">
                    <a:srgbClr val="000000">
                      <a:alpha val="43137"/>
                    </a:srgbClr>
                  </a:outerShdw>
                </a:effectLst>
              </a:rPr>
              <a:t>全文</a:t>
            </a:r>
            <a:endParaRPr lang="zh-TW" altLang="en-US" sz="2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99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a:spLocks noChangeArrowheads="1"/>
          </p:cNvSpPr>
          <p:nvPr/>
        </p:nvSpPr>
        <p:spPr bwMode="auto">
          <a:xfrm>
            <a:off x="1619672" y="476672"/>
            <a:ext cx="5530280" cy="39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nSpc>
                <a:spcPts val="2326"/>
              </a:lnSpc>
              <a:spcBef>
                <a:spcPct val="0"/>
              </a:spcBef>
              <a:buNone/>
            </a:pPr>
            <a:r>
              <a:rPr lang="zh-TW" altLang="en-US" sz="2800" b="1" dirty="0">
                <a:latin typeface="Arial" panose="020B0604020202020204" pitchFamily="34" charset="0"/>
                <a:ea typeface="標楷體" panose="03000509000000000000" pitchFamily="65" charset="-120"/>
                <a:cs typeface="Arial" panose="020B0604020202020204" pitchFamily="34" charset="0"/>
              </a:rPr>
              <a:t>執行團隊負責人吳致緯 </a:t>
            </a:r>
            <a:r>
              <a:rPr lang="en-US" altLang="zh-TW" sz="2800" b="1" dirty="0" err="1">
                <a:latin typeface="Arial" panose="020B0604020202020204" pitchFamily="34" charset="0"/>
                <a:ea typeface="標楷體" panose="03000509000000000000" pitchFamily="65" charset="-120"/>
                <a:cs typeface="Arial" panose="020B0604020202020204" pitchFamily="34" charset="0"/>
              </a:rPr>
              <a:t>kevin</a:t>
            </a:r>
            <a:endParaRPr lang="en-US" altLang="zh-TW" sz="1200" dirty="0">
              <a:latin typeface="Arial" panose="020B0604020202020204" pitchFamily="34" charset="0"/>
              <a:ea typeface="標楷體" panose="03000509000000000000" pitchFamily="65" charset="-120"/>
              <a:cs typeface="Arial" panose="020B0604020202020204" pitchFamily="34" charset="0"/>
            </a:endParaRPr>
          </a:p>
        </p:txBody>
      </p:sp>
      <p:sp>
        <p:nvSpPr>
          <p:cNvPr id="7" name="矩形 6"/>
          <p:cNvSpPr/>
          <p:nvPr/>
        </p:nvSpPr>
        <p:spPr>
          <a:xfrm>
            <a:off x="755576" y="1124744"/>
            <a:ext cx="8158006" cy="5478423"/>
          </a:xfrm>
          <a:prstGeom prst="rect">
            <a:avLst/>
          </a:prstGeom>
          <a:noFill/>
          <a:ln>
            <a:noFill/>
          </a:ln>
        </p:spPr>
        <p:txBody>
          <a:bodyPr wrap="square">
            <a:spAutoFit/>
          </a:bodyPr>
          <a:lstStyle/>
          <a:p>
            <a:pPr fontAlgn="base"/>
            <a:r>
              <a:rPr lang="zh-TW" altLang="zh-TW" sz="1400" b="1" dirty="0">
                <a:solidFill>
                  <a:srgbClr val="8C6D3F"/>
                </a:solidFill>
                <a:latin typeface="微軟正黑體" panose="020B0604030504040204" pitchFamily="34" charset="-120"/>
                <a:ea typeface="微軟正黑體" panose="020B0604030504040204" pitchFamily="34" charset="-120"/>
                <a:cs typeface="新細明體" panose="02020500000000000000" pitchFamily="18" charset="-120"/>
              </a:rPr>
              <a:t>現職</a:t>
            </a:r>
          </a:p>
          <a:p>
            <a:pPr indent="-158265">
              <a:buFont typeface="Arial" panose="020B0604020202020204" pitchFamily="34" charset="0"/>
              <a:buChar char="•"/>
              <a:tabLst>
                <a:tab pos="422041" algn="l"/>
              </a:tabLst>
            </a:pP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TSipo</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戰國策智權 協理</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IPAMA</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智管會 秘書長</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國立清華大學 生命科學院院友會 </a:t>
            </a:r>
            <a:r>
              <a:rPr lang="zh-TW" altLang="en-US" sz="1400" dirty="0" smtClean="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會長</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r>
              <a:rPr lang="zh-TW"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國立台灣科技大學</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酷點校園平台 </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執行</a:t>
            </a:r>
            <a:r>
              <a:rPr lang="zh-TW"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長</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endParaRPr lang="zh-TW"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a:tabLst>
                <a:tab pos="422041" algn="l"/>
              </a:tabLst>
            </a:pPr>
            <a:r>
              <a:rPr lang="zh-TW" altLang="zh-TW" sz="1400" b="1" dirty="0">
                <a:solidFill>
                  <a:srgbClr val="8C6D3F"/>
                </a:solidFill>
                <a:latin typeface="微軟正黑體" panose="020B0604030504040204" pitchFamily="34" charset="-120"/>
                <a:ea typeface="微軟正黑體" panose="020B0604030504040204" pitchFamily="34" charset="-120"/>
                <a:cs typeface="新細明體" panose="02020500000000000000" pitchFamily="18" charset="-120"/>
              </a:rPr>
              <a:t>學歴</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國立清華大學 生命科學   博士</a:t>
            </a: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碩士</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東吳大學 科技法律研究所 碩士</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endPar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a:tabLst>
                <a:tab pos="422041" algn="l"/>
              </a:tabLst>
            </a:pPr>
            <a:r>
              <a:rPr lang="zh-TW" altLang="zh-TW" sz="1400" b="1" dirty="0">
                <a:solidFill>
                  <a:srgbClr val="8C6D3F"/>
                </a:solidFill>
                <a:latin typeface="微軟正黑體" panose="020B0604030504040204" pitchFamily="34" charset="-120"/>
                <a:ea typeface="微軟正黑體" panose="020B0604030504040204" pitchFamily="34" charset="-120"/>
                <a:cs typeface="新細明體" panose="02020500000000000000" pitchFamily="18" charset="-120"/>
              </a:rPr>
              <a:t>專業證書</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經濟部智慧財產局 「智慧財產人員職能基準及能力認證」專利技術工 </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a:tabLst>
                <a:tab pos="422041" algn="l"/>
              </a:tabLst>
            </a:pP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程</a:t>
            </a: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程序控管 證照</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經濟部標準檢驗局</a:t>
            </a: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技術標準化 高級種子師資  認證</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經濟部 「台灣智慧財產規範</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(TIPS) </a:t>
            </a: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導入</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評鑑輔導員」雙專業證照</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經濟部 「跨領域研發成果產業化高階人才培訓班</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(MMOT)</a:t>
            </a: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 」培訓證照</a:t>
            </a:r>
            <a:endPar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endParaRP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英國牛津大學（</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ISIS</a:t>
            </a: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）技術交易培訓班 結訓</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中國國際版權交易中心</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中國版權保護中心</a:t>
            </a:r>
            <a:r>
              <a:rPr lang="en-US" altLang="zh-TW"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dirty="0">
                <a:solidFill>
                  <a:srgbClr val="4D4B4B"/>
                </a:solidFill>
                <a:latin typeface="微軟正黑體" panose="020B0604030504040204" pitchFamily="34" charset="-120"/>
                <a:ea typeface="微軟正黑體" panose="020B0604030504040204" pitchFamily="34" charset="-120"/>
                <a:cs typeface="Arial" panose="020B0604020202020204" pitchFamily="34" charset="0"/>
              </a:rPr>
              <a:t>全</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國版權交易共同市場版 </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a:tabLst>
                <a:tab pos="422041" algn="l"/>
              </a:tabLst>
            </a:pP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權經紀人</a:t>
            </a: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代理人</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工業技術研究院 「智慧財產評價專業人才培訓班」</a:t>
            </a: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認證</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158265">
              <a:buFont typeface="Arial" panose="020B0604020202020204" pitchFamily="34" charset="0"/>
              <a:buChar char="•"/>
              <a:tabLst>
                <a:tab pos="422041" algn="l"/>
              </a:tabLst>
            </a:pPr>
            <a:endPar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a:p>
            <a:pPr>
              <a:tabLst>
                <a:tab pos="422041" algn="l"/>
              </a:tabLst>
            </a:pPr>
            <a:r>
              <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400" b="1" dirty="0">
                <a:solidFill>
                  <a:srgbClr val="8C6D3F"/>
                </a:solidFill>
                <a:latin typeface="微軟正黑體" panose="020B0604030504040204" pitchFamily="34" charset="-120"/>
                <a:ea typeface="微軟正黑體" panose="020B0604030504040204" pitchFamily="34" charset="-120"/>
                <a:cs typeface="新細明體" panose="02020500000000000000" pitchFamily="18" charset="-120"/>
              </a:rPr>
              <a:t>經歴</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亞太智財科技服務股份有限公司 醫療器材組 專案經理</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台中榮民總醫院醫學研究部 研究助理</a:t>
            </a:r>
          </a:p>
          <a:p>
            <a:pPr indent="-158265">
              <a:buFont typeface="Arial" panose="020B0604020202020204" pitchFamily="34" charset="0"/>
              <a:buChar char="•"/>
              <a:tabLst>
                <a:tab pos="422041" algn="l"/>
              </a:tabLst>
            </a:pPr>
            <a:r>
              <a:rPr lang="zh-TW" altLang="en-US"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rPr>
              <a:t>中央研究院動物所 研究助理</a:t>
            </a:r>
            <a:endParaRPr lang="en-US" altLang="zh-TW" sz="1400" dirty="0">
              <a:solidFill>
                <a:srgbClr val="4D4B4B"/>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967" y="1213357"/>
            <a:ext cx="2339969" cy="1735303"/>
          </a:xfrm>
          <a:prstGeom prst="rect">
            <a:avLst/>
          </a:prstGeom>
        </p:spPr>
      </p:pic>
    </p:spTree>
    <p:extLst>
      <p:ext uri="{BB962C8B-B14F-4D97-AF65-F5344CB8AC3E}">
        <p14:creationId xmlns:p14="http://schemas.microsoft.com/office/powerpoint/2010/main" val="3492459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4824536" cy="1101577"/>
          </a:xfrm>
        </p:spPr>
        <p:txBody>
          <a:bodyP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專利設計考量</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99592" y="1625568"/>
            <a:ext cx="6768752" cy="5060782"/>
          </a:xfrm>
        </p:spPr>
      </p:pic>
      <p:sp>
        <p:nvSpPr>
          <p:cNvPr id="5" name="文字方塊 4"/>
          <p:cNvSpPr txBox="1"/>
          <p:nvPr/>
        </p:nvSpPr>
        <p:spPr>
          <a:xfrm>
            <a:off x="1403648" y="4653136"/>
            <a:ext cx="1872208" cy="553998"/>
          </a:xfrm>
          <a:prstGeom prst="rect">
            <a:avLst/>
          </a:prstGeom>
          <a:noFill/>
        </p:spPr>
        <p:txBody>
          <a:bodyPr wrap="square" rtlCol="0">
            <a:spAutoFit/>
          </a:bodyPr>
          <a:lstStyle/>
          <a:p>
            <a:r>
              <a:rPr lang="zh-TW" altLang="en-US" sz="3000" b="1" dirty="0" smtClean="0">
                <a:solidFill>
                  <a:schemeClr val="bg1"/>
                </a:solidFill>
                <a:effectLst>
                  <a:outerShdw blurRad="38100" dist="38100" dir="2700000" algn="tl">
                    <a:srgbClr val="000000">
                      <a:alpha val="43137"/>
                    </a:srgbClr>
                  </a:outerShdw>
                </a:effectLst>
              </a:rPr>
              <a:t>專利取得</a:t>
            </a:r>
            <a:endParaRPr lang="zh-TW" altLang="en-US" sz="3000" b="1" dirty="0">
              <a:solidFill>
                <a:schemeClr val="bg1"/>
              </a:solidFill>
              <a:effectLst>
                <a:outerShdw blurRad="38100" dist="38100" dir="2700000" algn="tl">
                  <a:srgbClr val="000000">
                    <a:alpha val="43137"/>
                  </a:srgbClr>
                </a:outerShdw>
              </a:effectLst>
            </a:endParaRPr>
          </a:p>
        </p:txBody>
      </p:sp>
      <p:sp>
        <p:nvSpPr>
          <p:cNvPr id="6" name="文字方塊 5"/>
          <p:cNvSpPr txBox="1"/>
          <p:nvPr/>
        </p:nvSpPr>
        <p:spPr>
          <a:xfrm>
            <a:off x="5436096" y="3140296"/>
            <a:ext cx="1872208" cy="1015663"/>
          </a:xfrm>
          <a:prstGeom prst="rect">
            <a:avLst/>
          </a:prstGeom>
          <a:noFill/>
        </p:spPr>
        <p:txBody>
          <a:bodyPr wrap="square" rtlCol="0">
            <a:spAutoFit/>
          </a:bodyPr>
          <a:lstStyle/>
          <a:p>
            <a:pPr algn="ctr"/>
            <a:r>
              <a:rPr lang="zh-TW" altLang="en-US" sz="3000" b="1" dirty="0" smtClean="0">
                <a:solidFill>
                  <a:srgbClr val="FFFF00"/>
                </a:solidFill>
                <a:effectLst>
                  <a:outerShdw blurRad="38100" dist="38100" dir="2700000" algn="tl">
                    <a:srgbClr val="000000">
                      <a:alpha val="43137"/>
                    </a:srgbClr>
                  </a:outerShdw>
                </a:effectLst>
              </a:rPr>
              <a:t>侵權時主張權利</a:t>
            </a:r>
            <a:endParaRPr lang="zh-TW" altLang="en-US" sz="3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3979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6"/>
          <p:cNvPicPr>
            <a:picLocks noChangeAspect="1"/>
          </p:cNvPicPr>
          <p:nvPr/>
        </p:nvPicPr>
        <p:blipFill>
          <a:blip r:embed="rId2"/>
          <a:stretch>
            <a:fillRect/>
          </a:stretch>
        </p:blipFill>
        <p:spPr>
          <a:xfrm>
            <a:off x="0" y="5138928"/>
            <a:ext cx="9134856" cy="1508760"/>
          </a:xfrm>
          <a:prstGeom prst="rect">
            <a:avLst/>
          </a:prstGeom>
        </p:spPr>
      </p:pic>
      <p:pic>
        <p:nvPicPr>
          <p:cNvPr id="57" name="Image 57"/>
          <p:cNvPicPr>
            <a:picLocks noChangeAspect="1"/>
          </p:cNvPicPr>
          <p:nvPr/>
        </p:nvPicPr>
        <p:blipFill>
          <a:blip r:embed="rId3"/>
          <a:stretch>
            <a:fillRect/>
          </a:stretch>
        </p:blipFill>
        <p:spPr>
          <a:xfrm>
            <a:off x="683568" y="550758"/>
            <a:ext cx="2184741" cy="730522"/>
          </a:xfrm>
          <a:prstGeom prst="rect">
            <a:avLst/>
          </a:prstGeom>
        </p:spPr>
      </p:pic>
      <p:sp>
        <p:nvSpPr>
          <p:cNvPr id="6" name="TextBox 1"/>
          <p:cNvSpPr txBox="1"/>
          <p:nvPr/>
        </p:nvSpPr>
        <p:spPr>
          <a:xfrm>
            <a:off x="1355725" y="1860194"/>
            <a:ext cx="6706793" cy="609600"/>
          </a:xfrm>
          <a:prstGeom prst="rect">
            <a:avLst/>
          </a:prstGeom>
          <a:noFill/>
        </p:spPr>
        <p:txBody>
          <a:bodyPr wrap="none" lIns="0" tIns="0" rIns="0" rtlCol="0">
            <a:spAutoFit/>
          </a:bodyPr>
          <a:lstStyle/>
          <a:p>
            <a:r>
              <a:rPr lang="en-US" altLang="zh-CN" sz="4800" dirty="0" smtClean="0">
                <a:solidFill>
                  <a:srgbClr val="1F487C"/>
                </a:solidFill>
                <a:latin typeface="Times New Roman"/>
              </a:rPr>
              <a:t>專利權範圍之確定及解釋</a:t>
            </a:r>
          </a:p>
        </p:txBody>
      </p:sp>
      <p:sp>
        <p:nvSpPr>
          <p:cNvPr id="2" name="TextBox 2"/>
          <p:cNvSpPr txBox="1"/>
          <p:nvPr/>
        </p:nvSpPr>
        <p:spPr>
          <a:xfrm>
            <a:off x="1999488" y="2740213"/>
            <a:ext cx="3292779" cy="361793"/>
          </a:xfrm>
          <a:prstGeom prst="rect">
            <a:avLst/>
          </a:prstGeom>
          <a:noFill/>
        </p:spPr>
        <p:txBody>
          <a:bodyPr wrap="none" lIns="0" tIns="0" rIns="0" rtlCol="0">
            <a:spAutoFit/>
          </a:bodyPr>
          <a:lstStyle/>
          <a:p>
            <a:r>
              <a:rPr lang="en-US" altLang="zh-CN" sz="2700" b="1" dirty="0" smtClean="0">
                <a:solidFill>
                  <a:srgbClr val="0000CB"/>
                </a:solidFill>
                <a:latin typeface="Times New Roman"/>
              </a:rPr>
              <a:t>1.專利法第58條第4項</a:t>
            </a:r>
          </a:p>
        </p:txBody>
      </p:sp>
      <p:sp>
        <p:nvSpPr>
          <p:cNvPr id="3" name="TextBox 3"/>
          <p:cNvSpPr txBox="1"/>
          <p:nvPr/>
        </p:nvSpPr>
        <p:spPr>
          <a:xfrm>
            <a:off x="1999488" y="3252521"/>
            <a:ext cx="5298206" cy="361483"/>
          </a:xfrm>
          <a:prstGeom prst="rect">
            <a:avLst/>
          </a:prstGeom>
          <a:noFill/>
        </p:spPr>
        <p:txBody>
          <a:bodyPr wrap="none" lIns="0" tIns="0" rIns="0" rtlCol="0">
            <a:spAutoFit/>
          </a:bodyPr>
          <a:lstStyle/>
          <a:p>
            <a:r>
              <a:rPr lang="en-US" altLang="zh-CN" sz="2700" b="1" dirty="0" smtClean="0">
                <a:solidFill>
                  <a:srgbClr val="0000CB"/>
                </a:solidFill>
                <a:latin typeface="Times New Roman"/>
              </a:rPr>
              <a:t>2.最寬廣合理解釋vs.客觀合理解釋</a:t>
            </a:r>
          </a:p>
        </p:txBody>
      </p:sp>
      <p:sp>
        <p:nvSpPr>
          <p:cNvPr id="4" name="TextBox 4"/>
          <p:cNvSpPr txBox="1"/>
          <p:nvPr/>
        </p:nvSpPr>
        <p:spPr>
          <a:xfrm>
            <a:off x="1999488" y="3764585"/>
            <a:ext cx="4231484" cy="361483"/>
          </a:xfrm>
          <a:prstGeom prst="rect">
            <a:avLst/>
          </a:prstGeom>
          <a:noFill/>
        </p:spPr>
        <p:txBody>
          <a:bodyPr wrap="none" lIns="0" tIns="0" rIns="0" rtlCol="0">
            <a:spAutoFit/>
          </a:bodyPr>
          <a:lstStyle/>
          <a:p>
            <a:r>
              <a:rPr lang="en-US" altLang="zh-CN" sz="2700" b="1" dirty="0" smtClean="0">
                <a:solidFill>
                  <a:srgbClr val="0000CB"/>
                </a:solidFill>
                <a:latin typeface="Times New Roman"/>
              </a:rPr>
              <a:t>3.禁止讀入原則vs.自行定義</a:t>
            </a:r>
          </a:p>
        </p:txBody>
      </p:sp>
      <p:sp>
        <p:nvSpPr>
          <p:cNvPr id="5" name="TextBox 5"/>
          <p:cNvSpPr txBox="1"/>
          <p:nvPr/>
        </p:nvSpPr>
        <p:spPr>
          <a:xfrm>
            <a:off x="8519160" y="6492697"/>
            <a:ext cx="76200" cy="137160"/>
          </a:xfrm>
          <a:prstGeom prst="rect">
            <a:avLst/>
          </a:prstGeom>
          <a:noFill/>
        </p:spPr>
        <p:txBody>
          <a:bodyPr wrap="none" lIns="0" tIns="0" rIns="0" rtlCol="0">
            <a:spAutoFit/>
          </a:bodyPr>
          <a:lstStyle/>
          <a:p>
            <a:r>
              <a:rPr lang="en-US" altLang="zh-CN" sz="1200" dirty="0" smtClean="0">
                <a:solidFill>
                  <a:srgbClr val="888888"/>
                </a:solidFill>
                <a:latin typeface="Times New Roman"/>
              </a:rPr>
              <a:t>7</a:t>
            </a:r>
          </a:p>
        </p:txBody>
      </p:sp>
    </p:spTree>
    <p:extLst>
      <p:ext uri="{BB962C8B-B14F-4D97-AF65-F5344CB8AC3E}">
        <p14:creationId xmlns:p14="http://schemas.microsoft.com/office/powerpoint/2010/main" val="3159764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5855770" cy="538609"/>
          </a:xfrm>
          <a:prstGeom prst="rect">
            <a:avLst/>
          </a:prstGeom>
          <a:noFill/>
        </p:spPr>
        <p:txBody>
          <a:bodyPr wrap="none" lIns="0" tIns="0" rIns="0" rtlCol="0">
            <a:spAutoFit/>
          </a:bodyPr>
          <a:lstStyle/>
          <a:p>
            <a:r>
              <a:rPr lang="en-US" altLang="zh-CN" sz="3200" b="1" dirty="0">
                <a:solidFill>
                  <a:schemeClr val="bg1"/>
                </a:solidFill>
                <a:latin typeface="微軟正黑體" panose="020B0604030504040204" pitchFamily="34" charset="-120"/>
                <a:ea typeface="微軟正黑體" panose="020B0604030504040204" pitchFamily="34" charset="-120"/>
                <a:cs typeface="+mj-cs"/>
              </a:rPr>
              <a:t>客觀合理解釋vs.最寬廣合理解釋</a:t>
            </a:r>
          </a:p>
        </p:txBody>
      </p:sp>
      <p:grpSp>
        <p:nvGrpSpPr>
          <p:cNvPr id="3" name="群組 2"/>
          <p:cNvGrpSpPr/>
          <p:nvPr/>
        </p:nvGrpSpPr>
        <p:grpSpPr>
          <a:xfrm>
            <a:off x="755576" y="1412776"/>
            <a:ext cx="8064896" cy="5190143"/>
            <a:chOff x="415442" y="1346200"/>
            <a:chExt cx="8064896" cy="5190143"/>
          </a:xfrm>
        </p:grpSpPr>
        <p:pic>
          <p:nvPicPr>
            <p:cNvPr id="4" name="Image 109"/>
            <p:cNvPicPr>
              <a:picLocks noChangeAspect="1"/>
            </p:cNvPicPr>
            <p:nvPr/>
          </p:nvPicPr>
          <p:blipFill>
            <a:blip r:embed="rId2"/>
            <a:stretch>
              <a:fillRect/>
            </a:stretch>
          </p:blipFill>
          <p:spPr>
            <a:xfrm>
              <a:off x="825500" y="1346200"/>
              <a:ext cx="2974318" cy="4457700"/>
            </a:xfrm>
            <a:prstGeom prst="rect">
              <a:avLst/>
            </a:prstGeom>
          </p:spPr>
        </p:pic>
        <p:pic>
          <p:nvPicPr>
            <p:cNvPr id="5" name="Image 110"/>
            <p:cNvPicPr>
              <a:picLocks noChangeAspect="1"/>
            </p:cNvPicPr>
            <p:nvPr/>
          </p:nvPicPr>
          <p:blipFill>
            <a:blip r:embed="rId3"/>
            <a:stretch>
              <a:fillRect/>
            </a:stretch>
          </p:blipFill>
          <p:spPr>
            <a:xfrm>
              <a:off x="5575300" y="1346200"/>
              <a:ext cx="2905038" cy="4457700"/>
            </a:xfrm>
            <a:prstGeom prst="rect">
              <a:avLst/>
            </a:prstGeom>
          </p:spPr>
        </p:pic>
        <p:sp>
          <p:nvSpPr>
            <p:cNvPr id="6" name="TextBox 2"/>
            <p:cNvSpPr txBox="1"/>
            <p:nvPr/>
          </p:nvSpPr>
          <p:spPr>
            <a:xfrm>
              <a:off x="1106728" y="1517624"/>
              <a:ext cx="2033009" cy="254507"/>
            </a:xfrm>
            <a:prstGeom prst="rect">
              <a:avLst/>
            </a:prstGeom>
            <a:noFill/>
          </p:spPr>
          <p:txBody>
            <a:bodyPr wrap="none" lIns="0" tIns="0" rIns="0" rtlCol="0">
              <a:spAutoFit/>
            </a:bodyPr>
            <a:lstStyle/>
            <a:p>
              <a:r>
                <a:rPr lang="en-US" altLang="zh-CN" sz="2000" dirty="0" smtClean="0">
                  <a:solidFill>
                    <a:srgbClr val="FFFF00"/>
                  </a:solidFill>
                  <a:latin typeface="Times New Roman"/>
                </a:rPr>
                <a:t>最寬廣合理的解釋</a:t>
              </a:r>
            </a:p>
          </p:txBody>
        </p:sp>
        <p:sp>
          <p:nvSpPr>
            <p:cNvPr id="7" name="TextBox 3"/>
            <p:cNvSpPr txBox="1"/>
            <p:nvPr/>
          </p:nvSpPr>
          <p:spPr>
            <a:xfrm>
              <a:off x="5985383" y="1517624"/>
              <a:ext cx="1778507" cy="254507"/>
            </a:xfrm>
            <a:prstGeom prst="rect">
              <a:avLst/>
            </a:prstGeom>
            <a:noFill/>
          </p:spPr>
          <p:txBody>
            <a:bodyPr wrap="none" lIns="0" tIns="0" rIns="0" rtlCol="0">
              <a:spAutoFit/>
            </a:bodyPr>
            <a:lstStyle/>
            <a:p>
              <a:r>
                <a:rPr lang="en-US" altLang="zh-CN" sz="2000" dirty="0" smtClean="0">
                  <a:solidFill>
                    <a:srgbClr val="FFFF00"/>
                  </a:solidFill>
                  <a:latin typeface="Times New Roman"/>
                </a:rPr>
                <a:t>客觀合理的解釋</a:t>
              </a:r>
            </a:p>
          </p:txBody>
        </p:sp>
        <p:sp>
          <p:nvSpPr>
            <p:cNvPr id="8" name="TextBox 4"/>
            <p:cNvSpPr txBox="1"/>
            <p:nvPr/>
          </p:nvSpPr>
          <p:spPr>
            <a:xfrm>
              <a:off x="6125845" y="2021433"/>
              <a:ext cx="1018031" cy="254507"/>
            </a:xfrm>
            <a:prstGeom prst="rect">
              <a:avLst/>
            </a:prstGeom>
            <a:noFill/>
          </p:spPr>
          <p:txBody>
            <a:bodyPr wrap="none" lIns="0" tIns="0" rIns="0" rtlCol="0">
              <a:spAutoFit/>
            </a:bodyPr>
            <a:lstStyle/>
            <a:p>
              <a:r>
                <a:rPr lang="en-US" altLang="zh-CN" sz="2000" dirty="0" smtClean="0">
                  <a:solidFill>
                    <a:srgbClr val="0000FF"/>
                  </a:solidFill>
                  <a:latin typeface="Times New Roman"/>
                </a:rPr>
                <a:t>趨向窄化</a:t>
              </a:r>
            </a:p>
          </p:txBody>
        </p:sp>
        <p:sp>
          <p:nvSpPr>
            <p:cNvPr id="9" name="TextBox 5"/>
            <p:cNvSpPr txBox="1"/>
            <p:nvPr/>
          </p:nvSpPr>
          <p:spPr>
            <a:xfrm>
              <a:off x="1335658" y="2056240"/>
              <a:ext cx="1018336" cy="254812"/>
            </a:xfrm>
            <a:prstGeom prst="rect">
              <a:avLst/>
            </a:prstGeom>
            <a:noFill/>
          </p:spPr>
          <p:txBody>
            <a:bodyPr wrap="none" lIns="0" tIns="0" rIns="0" rtlCol="0">
              <a:spAutoFit/>
            </a:bodyPr>
            <a:lstStyle/>
            <a:p>
              <a:r>
                <a:rPr lang="en-US" altLang="zh-CN" sz="2000" dirty="0" smtClean="0">
                  <a:solidFill>
                    <a:srgbClr val="0000FF"/>
                  </a:solidFill>
                  <a:latin typeface="Times New Roman"/>
                </a:rPr>
                <a:t>趨向放寬</a:t>
              </a:r>
            </a:p>
          </p:txBody>
        </p:sp>
        <p:sp>
          <p:nvSpPr>
            <p:cNvPr id="10" name="TextBox 6"/>
            <p:cNvSpPr txBox="1"/>
            <p:nvPr/>
          </p:nvSpPr>
          <p:spPr>
            <a:xfrm>
              <a:off x="6125845" y="2326233"/>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申請專利範圍一</a:t>
              </a:r>
            </a:p>
          </p:txBody>
        </p:sp>
        <p:sp>
          <p:nvSpPr>
            <p:cNvPr id="11" name="TextBox 7"/>
            <p:cNvSpPr txBox="1"/>
            <p:nvPr/>
          </p:nvSpPr>
          <p:spPr>
            <a:xfrm>
              <a:off x="1335658" y="2361285"/>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申請專利範圍的</a:t>
              </a:r>
            </a:p>
          </p:txBody>
        </p:sp>
        <p:sp>
          <p:nvSpPr>
            <p:cNvPr id="12" name="TextBox 8"/>
            <p:cNvSpPr txBox="1"/>
            <p:nvPr/>
          </p:nvSpPr>
          <p:spPr>
            <a:xfrm>
              <a:off x="6125845" y="2631169"/>
              <a:ext cx="1778848" cy="254812"/>
            </a:xfrm>
            <a:prstGeom prst="rect">
              <a:avLst/>
            </a:prstGeom>
            <a:noFill/>
          </p:spPr>
          <p:txBody>
            <a:bodyPr wrap="none" lIns="0" tIns="0" rIns="0" rtlCol="0">
              <a:spAutoFit/>
            </a:bodyPr>
            <a:lstStyle/>
            <a:p>
              <a:r>
                <a:rPr lang="en-US" altLang="zh-CN" sz="2000" dirty="0" smtClean="0">
                  <a:solidFill>
                    <a:srgbClr val="326500"/>
                  </a:solidFill>
                  <a:latin typeface="Times New Roman"/>
                </a:rPr>
                <a:t>經公告，具有公</a:t>
              </a:r>
            </a:p>
          </p:txBody>
        </p:sp>
        <p:sp>
          <p:nvSpPr>
            <p:cNvPr id="13" name="TextBox 9"/>
            <p:cNvSpPr txBox="1"/>
            <p:nvPr/>
          </p:nvSpPr>
          <p:spPr>
            <a:xfrm>
              <a:off x="1335658" y="2666085"/>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每一用語必須給</a:t>
              </a:r>
            </a:p>
          </p:txBody>
        </p:sp>
        <p:sp>
          <p:nvSpPr>
            <p:cNvPr id="14" name="TextBox 10"/>
            <p:cNvSpPr txBox="1"/>
            <p:nvPr/>
          </p:nvSpPr>
          <p:spPr>
            <a:xfrm>
              <a:off x="6125845" y="2936214"/>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示效果，應採取</a:t>
              </a:r>
            </a:p>
          </p:txBody>
        </p:sp>
        <p:sp>
          <p:nvSpPr>
            <p:cNvPr id="15" name="TextBox 11"/>
            <p:cNvSpPr txBox="1"/>
            <p:nvPr/>
          </p:nvSpPr>
          <p:spPr>
            <a:xfrm>
              <a:off x="1335658" y="2970885"/>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予符合說明書而</a:t>
              </a:r>
            </a:p>
          </p:txBody>
        </p:sp>
        <p:sp>
          <p:nvSpPr>
            <p:cNvPr id="16" name="TextBox 12"/>
            <p:cNvSpPr txBox="1"/>
            <p:nvPr/>
          </p:nvSpPr>
          <p:spPr>
            <a:xfrm>
              <a:off x="4088003" y="3010712"/>
              <a:ext cx="457200" cy="457200"/>
            </a:xfrm>
            <a:prstGeom prst="rect">
              <a:avLst/>
            </a:prstGeom>
            <a:noFill/>
          </p:spPr>
          <p:txBody>
            <a:bodyPr wrap="none" lIns="0" tIns="0" rIns="0" rtlCol="0">
              <a:spAutoFit/>
            </a:bodyPr>
            <a:lstStyle/>
            <a:p>
              <a:r>
                <a:rPr lang="en-US" altLang="zh-CN" sz="3600" dirty="0" smtClean="0">
                  <a:solidFill>
                    <a:srgbClr val="000000"/>
                  </a:solidFill>
                  <a:latin typeface="Times New Roman"/>
                </a:rPr>
                <a:t>專</a:t>
              </a:r>
            </a:p>
          </p:txBody>
        </p:sp>
        <p:sp>
          <p:nvSpPr>
            <p:cNvPr id="17" name="TextBox 13"/>
            <p:cNvSpPr txBox="1"/>
            <p:nvPr/>
          </p:nvSpPr>
          <p:spPr>
            <a:xfrm>
              <a:off x="6125845" y="3241014"/>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社會大眾可信賴</a:t>
              </a:r>
            </a:p>
          </p:txBody>
        </p:sp>
        <p:sp>
          <p:nvSpPr>
            <p:cNvPr id="18" name="TextBox 14"/>
            <p:cNvSpPr txBox="1"/>
            <p:nvPr/>
          </p:nvSpPr>
          <p:spPr>
            <a:xfrm>
              <a:off x="1335658" y="3275821"/>
              <a:ext cx="1778848" cy="254812"/>
            </a:xfrm>
            <a:prstGeom prst="rect">
              <a:avLst/>
            </a:prstGeom>
            <a:noFill/>
          </p:spPr>
          <p:txBody>
            <a:bodyPr wrap="none" lIns="0" tIns="0" rIns="0" rtlCol="0">
              <a:spAutoFit/>
            </a:bodyPr>
            <a:lstStyle/>
            <a:p>
              <a:r>
                <a:rPr lang="en-US" altLang="zh-CN" sz="2000" dirty="0" smtClean="0">
                  <a:solidFill>
                    <a:srgbClr val="326500"/>
                  </a:solidFill>
                  <a:latin typeface="Times New Roman"/>
                </a:rPr>
                <a:t>能被說明書所支</a:t>
              </a:r>
            </a:p>
          </p:txBody>
        </p:sp>
        <p:sp>
          <p:nvSpPr>
            <p:cNvPr id="19" name="TextBox 15"/>
            <p:cNvSpPr txBox="1"/>
            <p:nvPr/>
          </p:nvSpPr>
          <p:spPr>
            <a:xfrm>
              <a:off x="6125845" y="3545814"/>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的客觀合理解釋</a:t>
              </a:r>
            </a:p>
          </p:txBody>
        </p:sp>
        <p:sp>
          <p:nvSpPr>
            <p:cNvPr id="20" name="TextBox 16"/>
            <p:cNvSpPr txBox="1"/>
            <p:nvPr/>
          </p:nvSpPr>
          <p:spPr>
            <a:xfrm>
              <a:off x="1335658" y="3580866"/>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持的最寬廣合理</a:t>
              </a:r>
            </a:p>
          </p:txBody>
        </p:sp>
        <p:sp>
          <p:nvSpPr>
            <p:cNvPr id="21" name="TextBox 17"/>
            <p:cNvSpPr txBox="1"/>
            <p:nvPr/>
          </p:nvSpPr>
          <p:spPr>
            <a:xfrm>
              <a:off x="4088003" y="3559352"/>
              <a:ext cx="457200" cy="457200"/>
            </a:xfrm>
            <a:prstGeom prst="rect">
              <a:avLst/>
            </a:prstGeom>
            <a:noFill/>
          </p:spPr>
          <p:txBody>
            <a:bodyPr wrap="none" lIns="0" tIns="0" rIns="0" rtlCol="0">
              <a:spAutoFit/>
            </a:bodyPr>
            <a:lstStyle/>
            <a:p>
              <a:r>
                <a:rPr lang="en-US" altLang="zh-CN" sz="3600" dirty="0" smtClean="0">
                  <a:solidFill>
                    <a:srgbClr val="000000"/>
                  </a:solidFill>
                  <a:latin typeface="Times New Roman"/>
                </a:rPr>
                <a:t>利</a:t>
              </a:r>
            </a:p>
          </p:txBody>
        </p:sp>
        <p:sp>
          <p:nvSpPr>
            <p:cNvPr id="22" name="TextBox 18"/>
            <p:cNvSpPr txBox="1"/>
            <p:nvPr/>
          </p:nvSpPr>
          <p:spPr>
            <a:xfrm>
              <a:off x="6125845" y="3850614"/>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民事訴訟階段，</a:t>
              </a:r>
            </a:p>
          </p:txBody>
        </p:sp>
        <p:sp>
          <p:nvSpPr>
            <p:cNvPr id="23" name="TextBox 19"/>
            <p:cNvSpPr txBox="1"/>
            <p:nvPr/>
          </p:nvSpPr>
          <p:spPr>
            <a:xfrm>
              <a:off x="1335658" y="3885666"/>
              <a:ext cx="509015" cy="254507"/>
            </a:xfrm>
            <a:prstGeom prst="rect">
              <a:avLst/>
            </a:prstGeom>
            <a:noFill/>
          </p:spPr>
          <p:txBody>
            <a:bodyPr wrap="none" lIns="0" tIns="0" rIns="0" rtlCol="0">
              <a:spAutoFit/>
            </a:bodyPr>
            <a:lstStyle/>
            <a:p>
              <a:r>
                <a:rPr lang="en-US" altLang="zh-CN" sz="2000" dirty="0" smtClean="0">
                  <a:solidFill>
                    <a:srgbClr val="0000FF"/>
                  </a:solidFill>
                  <a:latin typeface="Times New Roman"/>
                </a:rPr>
                <a:t>解釋</a:t>
              </a:r>
            </a:p>
          </p:txBody>
        </p:sp>
        <p:sp>
          <p:nvSpPr>
            <p:cNvPr id="24" name="TextBox 20"/>
            <p:cNvSpPr txBox="1"/>
            <p:nvPr/>
          </p:nvSpPr>
          <p:spPr>
            <a:xfrm>
              <a:off x="6125845" y="4155423"/>
              <a:ext cx="1778848" cy="254812"/>
            </a:xfrm>
            <a:prstGeom prst="rect">
              <a:avLst/>
            </a:prstGeom>
            <a:noFill/>
          </p:spPr>
          <p:txBody>
            <a:bodyPr wrap="none" lIns="0" tIns="0" rIns="0" rtlCol="0">
              <a:spAutoFit/>
            </a:bodyPr>
            <a:lstStyle/>
            <a:p>
              <a:r>
                <a:rPr lang="en-US" altLang="zh-CN" sz="2000" dirty="0" smtClean="0">
                  <a:solidFill>
                    <a:srgbClr val="326500"/>
                  </a:solidFill>
                  <a:latin typeface="Times New Roman"/>
                </a:rPr>
                <a:t>法院可以依賴申</a:t>
              </a:r>
            </a:p>
          </p:txBody>
        </p:sp>
        <p:sp>
          <p:nvSpPr>
            <p:cNvPr id="25" name="TextBox 21"/>
            <p:cNvSpPr txBox="1"/>
            <p:nvPr/>
          </p:nvSpPr>
          <p:spPr>
            <a:xfrm>
              <a:off x="1335658" y="4190466"/>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申請專利範圍的</a:t>
              </a:r>
            </a:p>
          </p:txBody>
        </p:sp>
        <p:sp>
          <p:nvSpPr>
            <p:cNvPr id="26" name="TextBox 22"/>
            <p:cNvSpPr txBox="1"/>
            <p:nvPr/>
          </p:nvSpPr>
          <p:spPr>
            <a:xfrm>
              <a:off x="4088003" y="4108002"/>
              <a:ext cx="457504" cy="457504"/>
            </a:xfrm>
            <a:prstGeom prst="rect">
              <a:avLst/>
            </a:prstGeom>
            <a:noFill/>
          </p:spPr>
          <p:txBody>
            <a:bodyPr wrap="none" lIns="0" tIns="0" rIns="0" rtlCol="0">
              <a:spAutoFit/>
            </a:bodyPr>
            <a:lstStyle/>
            <a:p>
              <a:r>
                <a:rPr lang="en-US" altLang="zh-CN" sz="3600" dirty="0" smtClean="0">
                  <a:solidFill>
                    <a:srgbClr val="000000"/>
                  </a:solidFill>
                  <a:latin typeface="Times New Roman"/>
                </a:rPr>
                <a:t>核</a:t>
              </a:r>
            </a:p>
          </p:txBody>
        </p:sp>
        <p:sp>
          <p:nvSpPr>
            <p:cNvPr id="27" name="TextBox 23"/>
            <p:cNvSpPr txBox="1"/>
            <p:nvPr/>
          </p:nvSpPr>
          <p:spPr>
            <a:xfrm>
              <a:off x="6125845" y="4460468"/>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請歷史檔案及外</a:t>
              </a:r>
            </a:p>
          </p:txBody>
        </p:sp>
        <p:sp>
          <p:nvSpPr>
            <p:cNvPr id="28" name="TextBox 24"/>
            <p:cNvSpPr txBox="1"/>
            <p:nvPr/>
          </p:nvSpPr>
          <p:spPr>
            <a:xfrm>
              <a:off x="1335658" y="4495275"/>
              <a:ext cx="1779066" cy="254812"/>
            </a:xfrm>
            <a:prstGeom prst="rect">
              <a:avLst/>
            </a:prstGeom>
            <a:noFill/>
          </p:spPr>
          <p:txBody>
            <a:bodyPr wrap="none" lIns="0" tIns="0" rIns="0" rtlCol="0">
              <a:spAutoFit/>
            </a:bodyPr>
            <a:lstStyle/>
            <a:p>
              <a:r>
                <a:rPr lang="en-US" altLang="zh-CN" sz="2000" dirty="0" smtClean="0">
                  <a:solidFill>
                    <a:srgbClr val="326500"/>
                  </a:solidFill>
                  <a:latin typeface="Times New Roman"/>
                </a:rPr>
                <a:t>每一用語給予單</a:t>
              </a:r>
            </a:p>
          </p:txBody>
        </p:sp>
        <p:sp>
          <p:nvSpPr>
            <p:cNvPr id="29" name="TextBox 25"/>
            <p:cNvSpPr txBox="1"/>
            <p:nvPr/>
          </p:nvSpPr>
          <p:spPr>
            <a:xfrm>
              <a:off x="6125845" y="4765268"/>
              <a:ext cx="1271012"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部證據解釋</a:t>
              </a:r>
            </a:p>
          </p:txBody>
        </p:sp>
        <p:sp>
          <p:nvSpPr>
            <p:cNvPr id="30" name="TextBox 26"/>
            <p:cNvSpPr txBox="1"/>
            <p:nvPr/>
          </p:nvSpPr>
          <p:spPr>
            <a:xfrm>
              <a:off x="1335658" y="4800320"/>
              <a:ext cx="1525520" cy="254507"/>
            </a:xfrm>
            <a:prstGeom prst="rect">
              <a:avLst/>
            </a:prstGeom>
            <a:noFill/>
          </p:spPr>
          <p:txBody>
            <a:bodyPr wrap="none" lIns="0" tIns="0" rIns="0" rtlCol="0">
              <a:spAutoFit/>
            </a:bodyPr>
            <a:lstStyle/>
            <a:p>
              <a:r>
                <a:rPr lang="en-US" altLang="zh-CN" sz="2000" dirty="0" smtClean="0">
                  <a:solidFill>
                    <a:srgbClr val="0000FF"/>
                  </a:solidFill>
                  <a:latin typeface="Times New Roman"/>
                </a:rPr>
                <a:t>純的字面意義</a:t>
              </a:r>
            </a:p>
          </p:txBody>
        </p:sp>
        <p:sp>
          <p:nvSpPr>
            <p:cNvPr id="31" name="TextBox 27"/>
            <p:cNvSpPr txBox="1"/>
            <p:nvPr/>
          </p:nvSpPr>
          <p:spPr>
            <a:xfrm>
              <a:off x="4088003" y="4656886"/>
              <a:ext cx="457200" cy="457200"/>
            </a:xfrm>
            <a:prstGeom prst="rect">
              <a:avLst/>
            </a:prstGeom>
            <a:noFill/>
          </p:spPr>
          <p:txBody>
            <a:bodyPr wrap="none" lIns="0" tIns="0" rIns="0" rtlCol="0">
              <a:spAutoFit/>
            </a:bodyPr>
            <a:lstStyle/>
            <a:p>
              <a:r>
                <a:rPr lang="en-US" altLang="zh-CN" sz="3600" dirty="0" smtClean="0">
                  <a:solidFill>
                    <a:srgbClr val="000000"/>
                  </a:solidFill>
                  <a:latin typeface="Times New Roman"/>
                </a:rPr>
                <a:t>准</a:t>
              </a:r>
            </a:p>
          </p:txBody>
        </p:sp>
        <p:sp>
          <p:nvSpPr>
            <p:cNvPr id="32" name="TextBox 28"/>
            <p:cNvSpPr txBox="1"/>
            <p:nvPr/>
          </p:nvSpPr>
          <p:spPr>
            <a:xfrm>
              <a:off x="6125845" y="5070068"/>
              <a:ext cx="1778501" cy="254507"/>
            </a:xfrm>
            <a:prstGeom prst="rect">
              <a:avLst/>
            </a:prstGeom>
            <a:noFill/>
          </p:spPr>
          <p:txBody>
            <a:bodyPr wrap="none" lIns="0" tIns="0" rIns="0" rtlCol="0">
              <a:spAutoFit/>
            </a:bodyPr>
            <a:lstStyle/>
            <a:p>
              <a:r>
                <a:rPr lang="en-US" altLang="zh-CN" sz="2000" dirty="0" smtClean="0">
                  <a:solidFill>
                    <a:srgbClr val="326500"/>
                  </a:solidFill>
                  <a:latin typeface="Times New Roman"/>
                </a:rPr>
                <a:t>採內部證據優於</a:t>
              </a:r>
            </a:p>
          </p:txBody>
        </p:sp>
        <p:sp>
          <p:nvSpPr>
            <p:cNvPr id="33" name="TextBox 29"/>
            <p:cNvSpPr txBox="1"/>
            <p:nvPr/>
          </p:nvSpPr>
          <p:spPr>
            <a:xfrm>
              <a:off x="4088003" y="5205536"/>
              <a:ext cx="457504" cy="457504"/>
            </a:xfrm>
            <a:prstGeom prst="rect">
              <a:avLst/>
            </a:prstGeom>
            <a:noFill/>
          </p:spPr>
          <p:txBody>
            <a:bodyPr wrap="none" lIns="0" tIns="0" rIns="0" rtlCol="0">
              <a:spAutoFit/>
            </a:bodyPr>
            <a:lstStyle/>
            <a:p>
              <a:r>
                <a:rPr lang="en-US" altLang="zh-CN" sz="3600" dirty="0" smtClean="0">
                  <a:solidFill>
                    <a:srgbClr val="000000"/>
                  </a:solidFill>
                  <a:latin typeface="Times New Roman"/>
                </a:rPr>
                <a:t>公</a:t>
              </a:r>
            </a:p>
          </p:txBody>
        </p:sp>
        <p:sp>
          <p:nvSpPr>
            <p:cNvPr id="34" name="TextBox 30"/>
            <p:cNvSpPr txBox="1"/>
            <p:nvPr/>
          </p:nvSpPr>
          <p:spPr>
            <a:xfrm>
              <a:off x="6125845" y="5375004"/>
              <a:ext cx="1778907" cy="254812"/>
            </a:xfrm>
            <a:prstGeom prst="rect">
              <a:avLst/>
            </a:prstGeom>
            <a:noFill/>
          </p:spPr>
          <p:txBody>
            <a:bodyPr wrap="none" lIns="0" tIns="0" rIns="0" rtlCol="0">
              <a:spAutoFit/>
            </a:bodyPr>
            <a:lstStyle/>
            <a:p>
              <a:r>
                <a:rPr lang="en-US" altLang="zh-CN" sz="2000" dirty="0" smtClean="0">
                  <a:solidFill>
                    <a:srgbClr val="0000FF"/>
                  </a:solidFill>
                  <a:latin typeface="Times New Roman"/>
                </a:rPr>
                <a:t>外部證據之原則</a:t>
              </a:r>
            </a:p>
          </p:txBody>
        </p:sp>
        <p:sp>
          <p:nvSpPr>
            <p:cNvPr id="35" name="TextBox 31"/>
            <p:cNvSpPr txBox="1"/>
            <p:nvPr/>
          </p:nvSpPr>
          <p:spPr>
            <a:xfrm>
              <a:off x="4088003" y="5754471"/>
              <a:ext cx="457200" cy="457200"/>
            </a:xfrm>
            <a:prstGeom prst="rect">
              <a:avLst/>
            </a:prstGeom>
            <a:noFill/>
          </p:spPr>
          <p:txBody>
            <a:bodyPr wrap="none" lIns="0" tIns="0" rIns="0" rtlCol="0">
              <a:spAutoFit/>
            </a:bodyPr>
            <a:lstStyle/>
            <a:p>
              <a:r>
                <a:rPr lang="en-US" altLang="zh-CN" sz="3600" dirty="0" smtClean="0">
                  <a:solidFill>
                    <a:srgbClr val="000000"/>
                  </a:solidFill>
                  <a:latin typeface="Times New Roman"/>
                </a:rPr>
                <a:t>告</a:t>
              </a:r>
            </a:p>
          </p:txBody>
        </p:sp>
        <p:sp>
          <p:nvSpPr>
            <p:cNvPr id="36" name="TextBox 32"/>
            <p:cNvSpPr txBox="1"/>
            <p:nvPr/>
          </p:nvSpPr>
          <p:spPr>
            <a:xfrm>
              <a:off x="415442" y="6078839"/>
              <a:ext cx="2743504" cy="457504"/>
            </a:xfrm>
            <a:prstGeom prst="rect">
              <a:avLst/>
            </a:prstGeom>
            <a:noFill/>
          </p:spPr>
          <p:txBody>
            <a:bodyPr wrap="none" lIns="0" tIns="0" rIns="0" rtlCol="0">
              <a:spAutoFit/>
            </a:bodyPr>
            <a:lstStyle/>
            <a:p>
              <a:r>
                <a:rPr lang="en-US" altLang="zh-CN" sz="3600" dirty="0" smtClean="0">
                  <a:solidFill>
                    <a:srgbClr val="000000"/>
                  </a:solidFill>
                  <a:latin typeface="Times New Roman"/>
                </a:rPr>
                <a:t>行政審查階段</a:t>
              </a:r>
            </a:p>
          </p:txBody>
        </p:sp>
        <p:sp>
          <p:nvSpPr>
            <p:cNvPr id="37" name="TextBox 33"/>
            <p:cNvSpPr txBox="1"/>
            <p:nvPr/>
          </p:nvSpPr>
          <p:spPr>
            <a:xfrm>
              <a:off x="5169154" y="6078839"/>
              <a:ext cx="2743504" cy="457504"/>
            </a:xfrm>
            <a:prstGeom prst="rect">
              <a:avLst/>
            </a:prstGeom>
            <a:noFill/>
          </p:spPr>
          <p:txBody>
            <a:bodyPr wrap="none" lIns="0" tIns="0" rIns="0" rtlCol="0">
              <a:spAutoFit/>
            </a:bodyPr>
            <a:lstStyle/>
            <a:p>
              <a:r>
                <a:rPr lang="en-US" altLang="zh-CN" sz="3600" dirty="0" smtClean="0">
                  <a:solidFill>
                    <a:srgbClr val="000000"/>
                  </a:solidFill>
                  <a:latin typeface="Times New Roman"/>
                </a:rPr>
                <a:t>民事訴訟階段</a:t>
              </a:r>
            </a:p>
          </p:txBody>
        </p:sp>
      </p:grpSp>
    </p:spTree>
    <p:extLst>
      <p:ext uri="{BB962C8B-B14F-4D97-AF65-F5344CB8AC3E}">
        <p14:creationId xmlns:p14="http://schemas.microsoft.com/office/powerpoint/2010/main" val="611336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 111"/>
          <p:cNvPicPr>
            <a:picLocks noChangeAspect="1"/>
          </p:cNvPicPr>
          <p:nvPr/>
        </p:nvPicPr>
        <p:blipFill>
          <a:blip r:embed="rId2"/>
          <a:stretch>
            <a:fillRect/>
          </a:stretch>
        </p:blipFill>
        <p:spPr>
          <a:xfrm>
            <a:off x="0" y="0"/>
            <a:ext cx="9144000" cy="6858000"/>
          </a:xfrm>
          <a:prstGeom prst="rect">
            <a:avLst/>
          </a:prstGeom>
        </p:spPr>
      </p:pic>
      <p:sp>
        <p:nvSpPr>
          <p:cNvPr id="2" name="Freeform 3"/>
          <p:cNvSpPr/>
          <p:nvPr/>
        </p:nvSpPr>
        <p:spPr>
          <a:xfrm>
            <a:off x="792162" y="1168400"/>
            <a:ext cx="0" cy="5400675"/>
          </a:xfrm>
          <a:custGeom>
            <a:avLst/>
            <a:gdLst/>
            <a:ahLst/>
            <a:cxnLst/>
            <a:rect l="0" t="0" r="0" b="0"/>
            <a:pathLst>
              <a:path h="5400675">
                <a:moveTo>
                  <a:pt x="0" y="0"/>
                </a:moveTo>
                <a:lnTo>
                  <a:pt x="3309175" y="0"/>
                </a:lnTo>
                <a:lnTo>
                  <a:pt x="3889438" y="2700400"/>
                </a:lnTo>
                <a:lnTo>
                  <a:pt x="3309175" y="5400675"/>
                </a:lnTo>
                <a:lnTo>
                  <a:pt x="0" y="5400675"/>
                </a:lnTo>
                <a:lnTo>
                  <a:pt x="0" y="0"/>
                </a:lnTo>
              </a:path>
            </a:pathLst>
          </a:custGeom>
          <a:ln w="29765">
            <a:solidFill>
              <a:srgbClr val="3399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Freeform 3"/>
          <p:cNvSpPr/>
          <p:nvPr/>
        </p:nvSpPr>
        <p:spPr>
          <a:xfrm>
            <a:off x="4103750" y="1160525"/>
            <a:ext cx="128524" cy="654050"/>
          </a:xfrm>
          <a:custGeom>
            <a:avLst/>
            <a:gdLst/>
            <a:ahLst/>
            <a:cxnLst/>
            <a:rect l="0" t="0" r="0" b="0"/>
            <a:pathLst>
              <a:path w="128524" h="654050">
                <a:moveTo>
                  <a:pt x="0" y="654050"/>
                </a:moveTo>
                <a:lnTo>
                  <a:pt x="0" y="0"/>
                </a:lnTo>
                <a:lnTo>
                  <a:pt x="128524" y="654050"/>
                </a:lnTo>
                <a:lnTo>
                  <a:pt x="0" y="654050"/>
                </a:lnTo>
              </a:path>
            </a:pathLst>
          </a:custGeom>
          <a:ln w="9921">
            <a:solidFill>
              <a:srgbClr val="3399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Freeform 3"/>
          <p:cNvSpPr/>
          <p:nvPr/>
        </p:nvSpPr>
        <p:spPr>
          <a:xfrm>
            <a:off x="4716526" y="1168400"/>
            <a:ext cx="4032249" cy="5400675"/>
          </a:xfrm>
          <a:custGeom>
            <a:avLst/>
            <a:gdLst/>
            <a:ahLst/>
            <a:cxnLst/>
            <a:rect l="0" t="0" r="0" b="0"/>
            <a:pathLst>
              <a:path w="4032249" h="5400675">
                <a:moveTo>
                  <a:pt x="4032249" y="0"/>
                </a:moveTo>
                <a:lnTo>
                  <a:pt x="601472" y="0"/>
                </a:lnTo>
                <a:lnTo>
                  <a:pt x="0" y="2700400"/>
                </a:lnTo>
                <a:lnTo>
                  <a:pt x="601472" y="5400675"/>
                </a:lnTo>
                <a:lnTo>
                  <a:pt x="4032249" y="5400675"/>
                </a:lnTo>
                <a:lnTo>
                  <a:pt x="4032249" y="0"/>
                </a:lnTo>
              </a:path>
            </a:pathLst>
          </a:custGeom>
          <a:ln w="29765">
            <a:solidFill>
              <a:srgbClr val="6666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5170550" y="1170051"/>
            <a:ext cx="150749" cy="642873"/>
          </a:xfrm>
          <a:custGeom>
            <a:avLst/>
            <a:gdLst/>
            <a:ahLst/>
            <a:cxnLst/>
            <a:rect l="0" t="0" r="0" b="0"/>
            <a:pathLst>
              <a:path w="150749" h="642873">
                <a:moveTo>
                  <a:pt x="150749" y="642873"/>
                </a:moveTo>
                <a:lnTo>
                  <a:pt x="150749" y="0"/>
                </a:lnTo>
                <a:lnTo>
                  <a:pt x="0" y="642873"/>
                </a:lnTo>
                <a:lnTo>
                  <a:pt x="150749" y="642873"/>
                </a:lnTo>
              </a:path>
            </a:pathLst>
          </a:custGeom>
          <a:ln w="9921">
            <a:solidFill>
              <a:srgbClr val="6666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TextBox 1"/>
          <p:cNvSpPr txBox="1"/>
          <p:nvPr/>
        </p:nvSpPr>
        <p:spPr>
          <a:xfrm>
            <a:off x="2100072" y="135686"/>
            <a:ext cx="5250433" cy="569375"/>
          </a:xfrm>
          <a:prstGeom prst="rect">
            <a:avLst/>
          </a:prstGeom>
          <a:noFill/>
        </p:spPr>
        <p:txBody>
          <a:bodyPr wrap="none" lIns="0" tIns="0" rIns="0" rtlCol="0">
            <a:spAutoFit/>
          </a:bodyPr>
          <a:lstStyle/>
          <a:p>
            <a:r>
              <a:rPr lang="en-US" altLang="zh-CN" sz="4400" dirty="0" smtClean="0">
                <a:solidFill>
                  <a:srgbClr val="000000"/>
                </a:solidFill>
                <a:latin typeface="Times New Roman"/>
              </a:rPr>
              <a:t>禁止讀入 vs.自行定義</a:t>
            </a:r>
          </a:p>
        </p:txBody>
      </p:sp>
      <p:sp>
        <p:nvSpPr>
          <p:cNvPr id="38" name="TextBox 2"/>
          <p:cNvSpPr txBox="1"/>
          <p:nvPr/>
        </p:nvSpPr>
        <p:spPr>
          <a:xfrm>
            <a:off x="5311775" y="1301801"/>
            <a:ext cx="3202219" cy="355092"/>
          </a:xfrm>
          <a:prstGeom prst="rect">
            <a:avLst/>
          </a:prstGeom>
          <a:noFill/>
        </p:spPr>
        <p:txBody>
          <a:bodyPr wrap="none" lIns="0" tIns="0" rIns="0" rtlCol="0">
            <a:spAutoFit/>
          </a:bodyPr>
          <a:lstStyle/>
          <a:p>
            <a:r>
              <a:rPr lang="en-US" altLang="zh-CN" sz="2700" dirty="0" smtClean="0">
                <a:solidFill>
                  <a:srgbClr val="FFFFFF"/>
                </a:solidFill>
                <a:latin typeface="Times New Roman"/>
              </a:rPr>
              <a:t>得審酌說明書及圖式</a:t>
            </a:r>
          </a:p>
        </p:txBody>
      </p:sp>
      <p:sp>
        <p:nvSpPr>
          <p:cNvPr id="3" name="TextBox 3"/>
          <p:cNvSpPr txBox="1"/>
          <p:nvPr/>
        </p:nvSpPr>
        <p:spPr>
          <a:xfrm>
            <a:off x="883615" y="1344473"/>
            <a:ext cx="3200799" cy="355092"/>
          </a:xfrm>
          <a:prstGeom prst="rect">
            <a:avLst/>
          </a:prstGeom>
          <a:noFill/>
        </p:spPr>
        <p:txBody>
          <a:bodyPr wrap="none" lIns="0" tIns="0" rIns="0" rtlCol="0">
            <a:spAutoFit/>
          </a:bodyPr>
          <a:lstStyle/>
          <a:p>
            <a:r>
              <a:rPr lang="en-US" altLang="zh-CN" sz="2700" dirty="0" smtClean="0">
                <a:solidFill>
                  <a:srgbClr val="FFFFFF"/>
                </a:solidFill>
                <a:latin typeface="Times New Roman"/>
              </a:rPr>
              <a:t>以申請專利範圍為準</a:t>
            </a:r>
          </a:p>
        </p:txBody>
      </p:sp>
      <p:sp>
        <p:nvSpPr>
          <p:cNvPr id="4" name="TextBox 4"/>
          <p:cNvSpPr txBox="1"/>
          <p:nvPr/>
        </p:nvSpPr>
        <p:spPr>
          <a:xfrm>
            <a:off x="1278001" y="1894433"/>
            <a:ext cx="2668898"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折衷主義:以申請專利範</a:t>
            </a:r>
          </a:p>
        </p:txBody>
      </p:sp>
      <p:sp>
        <p:nvSpPr>
          <p:cNvPr id="5" name="TextBox 5"/>
          <p:cNvSpPr txBox="1"/>
          <p:nvPr/>
        </p:nvSpPr>
        <p:spPr>
          <a:xfrm>
            <a:off x="5491860" y="1973681"/>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申請人可以作為詞彙編纂</a:t>
            </a:r>
          </a:p>
        </p:txBody>
      </p:sp>
      <p:sp>
        <p:nvSpPr>
          <p:cNvPr id="6" name="TextBox 6"/>
          <p:cNvSpPr txBox="1"/>
          <p:nvPr/>
        </p:nvSpPr>
        <p:spPr>
          <a:xfrm>
            <a:off x="1271904" y="2199233"/>
            <a:ext cx="2795397"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圍中所載的實質內容為準</a:t>
            </a:r>
          </a:p>
        </p:txBody>
      </p:sp>
      <p:sp>
        <p:nvSpPr>
          <p:cNvPr id="7" name="TextBox 7"/>
          <p:cNvSpPr txBox="1"/>
          <p:nvPr/>
        </p:nvSpPr>
        <p:spPr>
          <a:xfrm>
            <a:off x="5485765" y="2278490"/>
            <a:ext cx="2669150" cy="254812"/>
          </a:xfrm>
          <a:prstGeom prst="rect">
            <a:avLst/>
          </a:prstGeom>
          <a:noFill/>
        </p:spPr>
        <p:txBody>
          <a:bodyPr wrap="none" lIns="0" tIns="0" rIns="0" rtlCol="0">
            <a:spAutoFit/>
          </a:bodyPr>
          <a:lstStyle/>
          <a:p>
            <a:r>
              <a:rPr lang="en-US" altLang="zh-CN" sz="2000" dirty="0" smtClean="0">
                <a:solidFill>
                  <a:srgbClr val="C00000"/>
                </a:solidFill>
                <a:latin typeface="Times New Roman"/>
              </a:rPr>
              <a:t>者,正向定義申請專利之</a:t>
            </a:r>
          </a:p>
        </p:txBody>
      </p:sp>
      <p:sp>
        <p:nvSpPr>
          <p:cNvPr id="8" name="TextBox 8"/>
          <p:cNvSpPr txBox="1"/>
          <p:nvPr/>
        </p:nvSpPr>
        <p:spPr>
          <a:xfrm>
            <a:off x="5485765" y="2583535"/>
            <a:ext cx="2668904"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發明的內容,亦可以逆向</a:t>
            </a:r>
          </a:p>
        </p:txBody>
      </p:sp>
      <p:sp>
        <p:nvSpPr>
          <p:cNvPr id="9" name="TextBox 9"/>
          <p:cNvSpPr txBox="1"/>
          <p:nvPr/>
        </p:nvSpPr>
        <p:spPr>
          <a:xfrm>
            <a:off x="1278001" y="2656433"/>
            <a:ext cx="2668905"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禁止讀入為原則:實施例</a:t>
            </a:r>
          </a:p>
        </p:txBody>
      </p:sp>
      <p:sp>
        <p:nvSpPr>
          <p:cNvPr id="10" name="TextBox 10"/>
          <p:cNvSpPr txBox="1"/>
          <p:nvPr/>
        </p:nvSpPr>
        <p:spPr>
          <a:xfrm>
            <a:off x="5485765" y="2888335"/>
            <a:ext cx="2795006"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排除該發明不包含的內容</a:t>
            </a:r>
          </a:p>
        </p:txBody>
      </p:sp>
      <p:sp>
        <p:nvSpPr>
          <p:cNvPr id="11" name="TextBox 11"/>
          <p:cNvSpPr txBox="1"/>
          <p:nvPr/>
        </p:nvSpPr>
        <p:spPr>
          <a:xfrm>
            <a:off x="1271904" y="2961487"/>
            <a:ext cx="2795006"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只是支持申請專利範圍的</a:t>
            </a:r>
          </a:p>
        </p:txBody>
      </p:sp>
      <p:sp>
        <p:nvSpPr>
          <p:cNvPr id="12" name="TextBox 12"/>
          <p:cNvSpPr txBox="1"/>
          <p:nvPr/>
        </p:nvSpPr>
        <p:spPr>
          <a:xfrm>
            <a:off x="1271904" y="3266287"/>
            <a:ext cx="2668901"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態樣,不得將說明書或圖</a:t>
            </a:r>
          </a:p>
        </p:txBody>
      </p:sp>
      <p:sp>
        <p:nvSpPr>
          <p:cNvPr id="13" name="TextBox 13"/>
          <p:cNvSpPr txBox="1"/>
          <p:nvPr/>
        </p:nvSpPr>
        <p:spPr>
          <a:xfrm>
            <a:off x="5491860" y="3345535"/>
            <a:ext cx="2668898"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正向定義:申請人記載於</a:t>
            </a:r>
          </a:p>
        </p:txBody>
      </p:sp>
      <p:sp>
        <p:nvSpPr>
          <p:cNvPr id="14" name="TextBox 14"/>
          <p:cNvSpPr txBox="1"/>
          <p:nvPr/>
        </p:nvSpPr>
        <p:spPr>
          <a:xfrm>
            <a:off x="1271904" y="3571087"/>
            <a:ext cx="2795006"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式中未記載於申請專利範</a:t>
            </a:r>
          </a:p>
        </p:txBody>
      </p:sp>
      <p:sp>
        <p:nvSpPr>
          <p:cNvPr id="15" name="TextBox 15"/>
          <p:cNvSpPr txBox="1"/>
          <p:nvPr/>
        </p:nvSpPr>
        <p:spPr>
          <a:xfrm>
            <a:off x="5485765" y="3650589"/>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說明書中的必要技術特徵</a:t>
            </a:r>
          </a:p>
        </p:txBody>
      </p:sp>
      <p:sp>
        <p:nvSpPr>
          <p:cNvPr id="16" name="TextBox 16"/>
          <p:cNvSpPr txBox="1"/>
          <p:nvPr/>
        </p:nvSpPr>
        <p:spPr>
          <a:xfrm>
            <a:off x="1271904" y="3875887"/>
            <a:ext cx="2668905"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圍之限制條件讀入,限縮</a:t>
            </a:r>
          </a:p>
        </p:txBody>
      </p:sp>
      <p:sp>
        <p:nvSpPr>
          <p:cNvPr id="17" name="TextBox 17"/>
          <p:cNvSpPr txBox="1"/>
          <p:nvPr/>
        </p:nvSpPr>
        <p:spPr>
          <a:xfrm>
            <a:off x="5485765" y="3955389"/>
            <a:ext cx="2795390"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及新穎特徵均應視為申請</a:t>
            </a:r>
          </a:p>
        </p:txBody>
      </p:sp>
      <p:sp>
        <p:nvSpPr>
          <p:cNvPr id="18" name="TextBox 18"/>
          <p:cNvSpPr txBox="1"/>
          <p:nvPr/>
        </p:nvSpPr>
        <p:spPr>
          <a:xfrm>
            <a:off x="1271904" y="4180941"/>
            <a:ext cx="1778885"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申請專利範圍。</a:t>
            </a:r>
          </a:p>
        </p:txBody>
      </p:sp>
      <p:sp>
        <p:nvSpPr>
          <p:cNvPr id="19" name="TextBox 19"/>
          <p:cNvSpPr txBox="1"/>
          <p:nvPr/>
        </p:nvSpPr>
        <p:spPr>
          <a:xfrm>
            <a:off x="5485765" y="4260189"/>
            <a:ext cx="266992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專利之發明的實質內容*</a:t>
            </a:r>
          </a:p>
        </p:txBody>
      </p:sp>
      <p:sp>
        <p:nvSpPr>
          <p:cNvPr id="20" name="TextBox 20"/>
          <p:cNvSpPr txBox="1"/>
          <p:nvPr/>
        </p:nvSpPr>
        <p:spPr>
          <a:xfrm>
            <a:off x="1278001" y="4638141"/>
            <a:ext cx="2668905"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禁止讀入之運用:解釋申</a:t>
            </a:r>
          </a:p>
        </p:txBody>
      </p:sp>
      <p:sp>
        <p:nvSpPr>
          <p:cNvPr id="21" name="TextBox 21"/>
          <p:cNvSpPr txBox="1"/>
          <p:nvPr/>
        </p:nvSpPr>
        <p:spPr>
          <a:xfrm>
            <a:off x="5491860" y="4717389"/>
            <a:ext cx="2668898"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逆向排除:說明書中所載</a:t>
            </a:r>
          </a:p>
        </p:txBody>
      </p:sp>
      <p:sp>
        <p:nvSpPr>
          <p:cNvPr id="22" name="TextBox 22"/>
          <p:cNvSpPr txBox="1"/>
          <p:nvPr/>
        </p:nvSpPr>
        <p:spPr>
          <a:xfrm>
            <a:off x="1271904" y="4942941"/>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請專利範圍的目的是確認</a:t>
            </a:r>
          </a:p>
        </p:txBody>
      </p:sp>
      <p:sp>
        <p:nvSpPr>
          <p:cNvPr id="23" name="TextBox 23"/>
          <p:cNvSpPr txBox="1"/>
          <p:nvPr/>
        </p:nvSpPr>
        <p:spPr>
          <a:xfrm>
            <a:off x="5485765" y="5022570"/>
            <a:ext cx="2795390"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之先前技術均非申請專利</a:t>
            </a:r>
          </a:p>
        </p:txBody>
      </p:sp>
      <p:sp>
        <p:nvSpPr>
          <p:cNvPr id="24" name="TextBox 24"/>
          <p:cNvSpPr txBox="1"/>
          <p:nvPr/>
        </p:nvSpPr>
        <p:spPr>
          <a:xfrm>
            <a:off x="1271904" y="5247877"/>
            <a:ext cx="2795796"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專利權人理當獲得的權利</a:t>
            </a:r>
          </a:p>
        </p:txBody>
      </p:sp>
      <p:sp>
        <p:nvSpPr>
          <p:cNvPr id="25" name="TextBox 25"/>
          <p:cNvSpPr txBox="1"/>
          <p:nvPr/>
        </p:nvSpPr>
        <p:spPr>
          <a:xfrm>
            <a:off x="5485765" y="5327370"/>
            <a:ext cx="1778885"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之發明的內容。</a:t>
            </a:r>
          </a:p>
        </p:txBody>
      </p:sp>
      <p:sp>
        <p:nvSpPr>
          <p:cNvPr id="26" name="TextBox 26"/>
          <p:cNvSpPr txBox="1"/>
          <p:nvPr/>
        </p:nvSpPr>
        <p:spPr>
          <a:xfrm>
            <a:off x="1271904" y="5552896"/>
            <a:ext cx="2668517"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範圍,無論申請專利範圍</a:t>
            </a:r>
          </a:p>
        </p:txBody>
      </p:sp>
      <p:sp>
        <p:nvSpPr>
          <p:cNvPr id="27" name="TextBox 27"/>
          <p:cNvSpPr txBox="1"/>
          <p:nvPr/>
        </p:nvSpPr>
        <p:spPr>
          <a:xfrm>
            <a:off x="5491860" y="5784544"/>
            <a:ext cx="2668904"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手段功能用語請求項,施</a:t>
            </a:r>
          </a:p>
        </p:txBody>
      </p:sp>
      <p:sp>
        <p:nvSpPr>
          <p:cNvPr id="28" name="TextBox 28"/>
          <p:cNvSpPr txBox="1"/>
          <p:nvPr/>
        </p:nvSpPr>
        <p:spPr>
          <a:xfrm>
            <a:off x="1271904" y="5857696"/>
            <a:ext cx="2668905"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明確或不明確,均應閱讀</a:t>
            </a:r>
          </a:p>
        </p:txBody>
      </p:sp>
      <p:sp>
        <p:nvSpPr>
          <p:cNvPr id="29" name="TextBox 29"/>
          <p:cNvSpPr txBox="1"/>
          <p:nvPr/>
        </p:nvSpPr>
        <p:spPr>
          <a:xfrm>
            <a:off x="5485765" y="6089405"/>
            <a:ext cx="2542267"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行細則明文規定為例外</a:t>
            </a:r>
          </a:p>
        </p:txBody>
      </p:sp>
      <p:sp>
        <p:nvSpPr>
          <p:cNvPr id="30" name="TextBox 30"/>
          <p:cNvSpPr txBox="1"/>
          <p:nvPr/>
        </p:nvSpPr>
        <p:spPr>
          <a:xfrm>
            <a:off x="1271904" y="6162496"/>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說明書以確定其實質內容</a:t>
            </a:r>
          </a:p>
        </p:txBody>
      </p:sp>
      <p:sp>
        <p:nvSpPr>
          <p:cNvPr id="31" name="TextBox 31"/>
          <p:cNvSpPr txBox="1"/>
          <p:nvPr/>
        </p:nvSpPr>
        <p:spPr>
          <a:xfrm>
            <a:off x="548640" y="6484146"/>
            <a:ext cx="725000" cy="160477"/>
          </a:xfrm>
          <a:prstGeom prst="rect">
            <a:avLst/>
          </a:prstGeom>
          <a:noFill/>
        </p:spPr>
        <p:txBody>
          <a:bodyPr wrap="none" lIns="0" tIns="0" rIns="0" rtlCol="0">
            <a:spAutoFit/>
          </a:bodyPr>
          <a:lstStyle/>
          <a:p>
            <a:r>
              <a:rPr lang="en-US" altLang="zh-CN" sz="1400" dirty="0" smtClean="0">
                <a:solidFill>
                  <a:srgbClr val="50AD76"/>
                </a:solidFill>
                <a:latin typeface="Times New Roman"/>
              </a:rPr>
              <a:t>2015/8/13</a:t>
            </a:r>
          </a:p>
        </p:txBody>
      </p:sp>
      <p:sp>
        <p:nvSpPr>
          <p:cNvPr id="32" name="TextBox 32"/>
          <p:cNvSpPr txBox="1"/>
          <p:nvPr/>
        </p:nvSpPr>
        <p:spPr>
          <a:xfrm>
            <a:off x="8057134" y="6461581"/>
            <a:ext cx="538225" cy="181517"/>
          </a:xfrm>
          <a:prstGeom prst="rect">
            <a:avLst/>
          </a:prstGeom>
          <a:noFill/>
        </p:spPr>
        <p:txBody>
          <a:bodyPr wrap="none" lIns="0" tIns="0" rIns="0" rtlCol="0">
            <a:spAutoFit/>
          </a:bodyPr>
          <a:lstStyle/>
          <a:p>
            <a:r>
              <a:rPr lang="en-US" altLang="zh-CN" sz="1400" dirty="0" smtClean="0">
                <a:solidFill>
                  <a:srgbClr val="50AD76"/>
                </a:solidFill>
                <a:latin typeface="Times New Roman"/>
              </a:rPr>
              <a:t>第14頁</a:t>
            </a:r>
          </a:p>
        </p:txBody>
      </p:sp>
      <p:sp>
        <p:nvSpPr>
          <p:cNvPr id="33" name="TextBox 33"/>
          <p:cNvSpPr txBox="1"/>
          <p:nvPr/>
        </p:nvSpPr>
        <p:spPr>
          <a:xfrm>
            <a:off x="752856" y="6651154"/>
            <a:ext cx="8293540" cy="251277"/>
          </a:xfrm>
          <a:prstGeom prst="rect">
            <a:avLst/>
          </a:prstGeom>
          <a:noFill/>
        </p:spPr>
        <p:txBody>
          <a:bodyPr wrap="none" lIns="0" tIns="0" rIns="0" rtlCol="0">
            <a:spAutoFit/>
          </a:bodyPr>
          <a:lstStyle/>
          <a:p>
            <a:r>
              <a:rPr lang="en-US" altLang="zh-CN" sz="2100" dirty="0" smtClean="0">
                <a:solidFill>
                  <a:srgbClr val="0000FF"/>
                </a:solidFill>
                <a:latin typeface="Times New Roman"/>
              </a:rPr>
              <a:t>Wang Labs. v. America Online, Inc., 197 F.3d 1377, 1384 (Fed. Cir. 1999)</a:t>
            </a:r>
          </a:p>
        </p:txBody>
      </p:sp>
    </p:spTree>
    <p:extLst>
      <p:ext uri="{BB962C8B-B14F-4D97-AF65-F5344CB8AC3E}">
        <p14:creationId xmlns:p14="http://schemas.microsoft.com/office/powerpoint/2010/main" val="1110932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Image 362"/>
          <p:cNvPicPr>
            <a:picLocks noChangeAspect="1"/>
          </p:cNvPicPr>
          <p:nvPr/>
        </p:nvPicPr>
        <p:blipFill>
          <a:blip r:embed="rId2"/>
          <a:stretch>
            <a:fillRect/>
          </a:stretch>
        </p:blipFill>
        <p:spPr>
          <a:xfrm>
            <a:off x="0" y="5138928"/>
            <a:ext cx="9134856" cy="1508760"/>
          </a:xfrm>
          <a:prstGeom prst="rect">
            <a:avLst/>
          </a:prstGeom>
        </p:spPr>
      </p:pic>
      <p:pic>
        <p:nvPicPr>
          <p:cNvPr id="363" name="Image 363"/>
          <p:cNvPicPr>
            <a:picLocks noChangeAspect="1"/>
          </p:cNvPicPr>
          <p:nvPr/>
        </p:nvPicPr>
        <p:blipFill>
          <a:blip r:embed="rId3"/>
          <a:stretch>
            <a:fillRect/>
          </a:stretch>
        </p:blipFill>
        <p:spPr>
          <a:xfrm>
            <a:off x="3346704" y="329183"/>
            <a:ext cx="2926080" cy="978407"/>
          </a:xfrm>
          <a:prstGeom prst="rect">
            <a:avLst/>
          </a:prstGeom>
        </p:spPr>
      </p:pic>
      <p:sp>
        <p:nvSpPr>
          <p:cNvPr id="5" name="TextBox 1"/>
          <p:cNvSpPr txBox="1"/>
          <p:nvPr/>
        </p:nvSpPr>
        <p:spPr>
          <a:xfrm>
            <a:off x="1965706" y="1860194"/>
            <a:ext cx="5487212" cy="609600"/>
          </a:xfrm>
          <a:prstGeom prst="rect">
            <a:avLst/>
          </a:prstGeom>
          <a:noFill/>
        </p:spPr>
        <p:txBody>
          <a:bodyPr wrap="none" lIns="0" tIns="0" rIns="0" rtlCol="0">
            <a:spAutoFit/>
          </a:bodyPr>
          <a:lstStyle/>
          <a:p>
            <a:r>
              <a:rPr lang="en-US" altLang="zh-CN" sz="4800" dirty="0" smtClean="0">
                <a:solidFill>
                  <a:srgbClr val="1F487C"/>
                </a:solidFill>
                <a:latin typeface="Times New Roman"/>
              </a:rPr>
              <a:t>影像式插管輔助裝置</a:t>
            </a:r>
          </a:p>
        </p:txBody>
      </p:sp>
      <p:sp>
        <p:nvSpPr>
          <p:cNvPr id="2" name="TextBox 2"/>
          <p:cNvSpPr txBox="1"/>
          <p:nvPr/>
        </p:nvSpPr>
        <p:spPr>
          <a:xfrm>
            <a:off x="2071370" y="2668194"/>
            <a:ext cx="4535971" cy="361483"/>
          </a:xfrm>
          <a:prstGeom prst="rect">
            <a:avLst/>
          </a:prstGeom>
          <a:noFill/>
        </p:spPr>
        <p:txBody>
          <a:bodyPr wrap="none" lIns="0" tIns="0" rIns="0" rtlCol="0">
            <a:spAutoFit/>
          </a:bodyPr>
          <a:lstStyle/>
          <a:p>
            <a:r>
              <a:rPr lang="en-US" altLang="zh-CN" sz="2700" b="1" dirty="0" smtClean="0">
                <a:solidFill>
                  <a:srgbClr val="0000CB"/>
                </a:solidFill>
                <a:latin typeface="Times New Roman"/>
              </a:rPr>
              <a:t>1.請求項前言部分之解釋方法</a:t>
            </a:r>
          </a:p>
        </p:txBody>
      </p:sp>
      <p:sp>
        <p:nvSpPr>
          <p:cNvPr id="3" name="TextBox 3"/>
          <p:cNvSpPr txBox="1"/>
          <p:nvPr/>
        </p:nvSpPr>
        <p:spPr>
          <a:xfrm>
            <a:off x="2071370" y="3180268"/>
            <a:ext cx="2758386" cy="361793"/>
          </a:xfrm>
          <a:prstGeom prst="rect">
            <a:avLst/>
          </a:prstGeom>
          <a:noFill/>
        </p:spPr>
        <p:txBody>
          <a:bodyPr wrap="none" lIns="0" tIns="0" rIns="0" rtlCol="0">
            <a:spAutoFit/>
          </a:bodyPr>
          <a:lstStyle/>
          <a:p>
            <a:r>
              <a:rPr lang="en-US" altLang="zh-CN" sz="2700" b="1" dirty="0" smtClean="0">
                <a:solidFill>
                  <a:srgbClr val="0000CB"/>
                </a:solidFill>
                <a:latin typeface="Times New Roman"/>
              </a:rPr>
              <a:t>2.請求項差異原則</a:t>
            </a:r>
          </a:p>
        </p:txBody>
      </p:sp>
      <p:sp>
        <p:nvSpPr>
          <p:cNvPr id="4" name="TextBox 4"/>
          <p:cNvSpPr txBox="1"/>
          <p:nvPr/>
        </p:nvSpPr>
        <p:spPr>
          <a:xfrm>
            <a:off x="8439911" y="6477914"/>
            <a:ext cx="154990" cy="152400"/>
          </a:xfrm>
          <a:prstGeom prst="rect">
            <a:avLst/>
          </a:prstGeom>
          <a:noFill/>
        </p:spPr>
        <p:txBody>
          <a:bodyPr wrap="none" lIns="0" tIns="0" rIns="0" rtlCol="0">
            <a:spAutoFit/>
          </a:bodyPr>
          <a:lstStyle/>
          <a:p>
            <a:r>
              <a:rPr lang="en-US" altLang="zh-CN" sz="1200" dirty="0" smtClean="0">
                <a:solidFill>
                  <a:srgbClr val="888888"/>
                </a:solidFill>
                <a:latin typeface="Calibri"/>
              </a:rPr>
              <a:t>25</a:t>
            </a:r>
          </a:p>
        </p:txBody>
      </p:sp>
    </p:spTree>
    <p:extLst>
      <p:ext uri="{BB962C8B-B14F-4D97-AF65-F5344CB8AC3E}">
        <p14:creationId xmlns:p14="http://schemas.microsoft.com/office/powerpoint/2010/main" val="4019772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Image 364"/>
          <p:cNvPicPr>
            <a:picLocks noChangeAspect="1"/>
          </p:cNvPicPr>
          <p:nvPr/>
        </p:nvPicPr>
        <p:blipFill>
          <a:blip r:embed="rId2"/>
          <a:stretch>
            <a:fillRect/>
          </a:stretch>
        </p:blipFill>
        <p:spPr>
          <a:xfrm>
            <a:off x="0" y="0"/>
            <a:ext cx="9144000" cy="6845300"/>
          </a:xfrm>
          <a:prstGeom prst="rect">
            <a:avLst/>
          </a:prstGeom>
        </p:spPr>
      </p:pic>
      <p:pic>
        <p:nvPicPr>
          <p:cNvPr id="365" name="Image 365"/>
          <p:cNvPicPr>
            <a:picLocks noChangeAspect="1"/>
          </p:cNvPicPr>
          <p:nvPr/>
        </p:nvPicPr>
        <p:blipFill>
          <a:blip r:embed="rId3"/>
          <a:stretch>
            <a:fillRect/>
          </a:stretch>
        </p:blipFill>
        <p:spPr>
          <a:xfrm>
            <a:off x="27432" y="173736"/>
            <a:ext cx="2542032" cy="850391"/>
          </a:xfrm>
          <a:prstGeom prst="rect">
            <a:avLst/>
          </a:prstGeom>
        </p:spPr>
      </p:pic>
      <p:pic>
        <p:nvPicPr>
          <p:cNvPr id="366" name="Image 366"/>
          <p:cNvPicPr>
            <a:picLocks noChangeAspect="1"/>
          </p:cNvPicPr>
          <p:nvPr/>
        </p:nvPicPr>
        <p:blipFill>
          <a:blip r:embed="rId4"/>
          <a:stretch>
            <a:fillRect/>
          </a:stretch>
        </p:blipFill>
        <p:spPr>
          <a:xfrm>
            <a:off x="0" y="977900"/>
            <a:ext cx="9131300" cy="38100"/>
          </a:xfrm>
          <a:prstGeom prst="rect">
            <a:avLst/>
          </a:prstGeom>
        </p:spPr>
      </p:pic>
      <p:pic>
        <p:nvPicPr>
          <p:cNvPr id="367" name="Image 367"/>
          <p:cNvPicPr>
            <a:picLocks noChangeAspect="1"/>
          </p:cNvPicPr>
          <p:nvPr/>
        </p:nvPicPr>
        <p:blipFill>
          <a:blip r:embed="rId5"/>
          <a:stretch>
            <a:fillRect/>
          </a:stretch>
        </p:blipFill>
        <p:spPr>
          <a:xfrm>
            <a:off x="2247900" y="1524000"/>
            <a:ext cx="698500" cy="12700"/>
          </a:xfrm>
          <a:prstGeom prst="rect">
            <a:avLst/>
          </a:prstGeom>
        </p:spPr>
      </p:pic>
      <p:pic>
        <p:nvPicPr>
          <p:cNvPr id="368" name="Image 368"/>
          <p:cNvPicPr>
            <a:picLocks noChangeAspect="1"/>
          </p:cNvPicPr>
          <p:nvPr/>
        </p:nvPicPr>
        <p:blipFill>
          <a:blip r:embed="rId6"/>
          <a:stretch>
            <a:fillRect/>
          </a:stretch>
        </p:blipFill>
        <p:spPr>
          <a:xfrm>
            <a:off x="2997200" y="1892300"/>
            <a:ext cx="2438400" cy="12700"/>
          </a:xfrm>
          <a:prstGeom prst="rect">
            <a:avLst/>
          </a:prstGeom>
        </p:spPr>
      </p:pic>
      <p:pic>
        <p:nvPicPr>
          <p:cNvPr id="369" name="Image 369"/>
          <p:cNvPicPr>
            <a:picLocks noChangeAspect="1"/>
          </p:cNvPicPr>
          <p:nvPr/>
        </p:nvPicPr>
        <p:blipFill>
          <a:blip r:embed="rId7"/>
          <a:stretch>
            <a:fillRect/>
          </a:stretch>
        </p:blipFill>
        <p:spPr>
          <a:xfrm>
            <a:off x="863600" y="2184400"/>
            <a:ext cx="304800" cy="12700"/>
          </a:xfrm>
          <a:prstGeom prst="rect">
            <a:avLst/>
          </a:prstGeom>
        </p:spPr>
      </p:pic>
      <p:pic>
        <p:nvPicPr>
          <p:cNvPr id="370" name="Image 370"/>
          <p:cNvPicPr>
            <a:picLocks noChangeAspect="1"/>
          </p:cNvPicPr>
          <p:nvPr/>
        </p:nvPicPr>
        <p:blipFill>
          <a:blip r:embed="rId8"/>
          <a:stretch>
            <a:fillRect/>
          </a:stretch>
        </p:blipFill>
        <p:spPr>
          <a:xfrm>
            <a:off x="863600" y="3937000"/>
            <a:ext cx="1524000" cy="12700"/>
          </a:xfrm>
          <a:prstGeom prst="rect">
            <a:avLst/>
          </a:prstGeom>
        </p:spPr>
      </p:pic>
      <p:pic>
        <p:nvPicPr>
          <p:cNvPr id="371" name="Image 371"/>
          <p:cNvPicPr>
            <a:picLocks noChangeAspect="1"/>
          </p:cNvPicPr>
          <p:nvPr/>
        </p:nvPicPr>
        <p:blipFill>
          <a:blip r:embed="rId9"/>
          <a:stretch>
            <a:fillRect/>
          </a:stretch>
        </p:blipFill>
        <p:spPr>
          <a:xfrm>
            <a:off x="4724400" y="4787900"/>
            <a:ext cx="711200" cy="25400"/>
          </a:xfrm>
          <a:prstGeom prst="rect">
            <a:avLst/>
          </a:prstGeom>
        </p:spPr>
      </p:pic>
      <p:pic>
        <p:nvPicPr>
          <p:cNvPr id="372" name="Image 372"/>
          <p:cNvPicPr>
            <a:picLocks noChangeAspect="1"/>
          </p:cNvPicPr>
          <p:nvPr/>
        </p:nvPicPr>
        <p:blipFill>
          <a:blip r:embed="rId10"/>
          <a:stretch>
            <a:fillRect/>
          </a:stretch>
        </p:blipFill>
        <p:spPr>
          <a:xfrm>
            <a:off x="457200" y="5168900"/>
            <a:ext cx="1422400" cy="25400"/>
          </a:xfrm>
          <a:prstGeom prst="rect">
            <a:avLst/>
          </a:prstGeom>
        </p:spPr>
      </p:pic>
      <p:pic>
        <p:nvPicPr>
          <p:cNvPr id="373" name="Image 373"/>
          <p:cNvPicPr>
            <a:picLocks noChangeAspect="1"/>
          </p:cNvPicPr>
          <p:nvPr/>
        </p:nvPicPr>
        <p:blipFill>
          <a:blip r:embed="rId11"/>
          <a:stretch>
            <a:fillRect/>
          </a:stretch>
        </p:blipFill>
        <p:spPr>
          <a:xfrm>
            <a:off x="3848100" y="5638800"/>
            <a:ext cx="1066800" cy="25400"/>
          </a:xfrm>
          <a:prstGeom prst="rect">
            <a:avLst/>
          </a:prstGeom>
        </p:spPr>
      </p:pic>
      <p:pic>
        <p:nvPicPr>
          <p:cNvPr id="374" name="Image 374"/>
          <p:cNvPicPr>
            <a:picLocks noChangeAspect="1"/>
          </p:cNvPicPr>
          <p:nvPr/>
        </p:nvPicPr>
        <p:blipFill>
          <a:blip r:embed="rId12"/>
          <a:stretch>
            <a:fillRect/>
          </a:stretch>
        </p:blipFill>
        <p:spPr>
          <a:xfrm>
            <a:off x="1181100" y="6413500"/>
            <a:ext cx="2476500" cy="12700"/>
          </a:xfrm>
          <a:prstGeom prst="rect">
            <a:avLst/>
          </a:prstGeom>
        </p:spPr>
      </p:pic>
      <p:pic>
        <p:nvPicPr>
          <p:cNvPr id="375" name="Image 375"/>
          <p:cNvPicPr>
            <a:picLocks noChangeAspect="1"/>
          </p:cNvPicPr>
          <p:nvPr/>
        </p:nvPicPr>
        <p:blipFill>
          <a:blip r:embed="rId13"/>
          <a:stretch>
            <a:fillRect/>
          </a:stretch>
        </p:blipFill>
        <p:spPr>
          <a:xfrm>
            <a:off x="5724144" y="1344167"/>
            <a:ext cx="3300984" cy="2505456"/>
          </a:xfrm>
          <a:prstGeom prst="rect">
            <a:avLst/>
          </a:prstGeom>
        </p:spPr>
      </p:pic>
      <p:pic>
        <p:nvPicPr>
          <p:cNvPr id="376" name="Image 376"/>
          <p:cNvPicPr>
            <a:picLocks noChangeAspect="1"/>
          </p:cNvPicPr>
          <p:nvPr/>
        </p:nvPicPr>
        <p:blipFill>
          <a:blip r:embed="rId14"/>
          <a:stretch>
            <a:fillRect/>
          </a:stretch>
        </p:blipFill>
        <p:spPr>
          <a:xfrm>
            <a:off x="6373368" y="4233672"/>
            <a:ext cx="2240280" cy="2020824"/>
          </a:xfrm>
          <a:prstGeom prst="rect">
            <a:avLst/>
          </a:prstGeom>
        </p:spPr>
      </p:pic>
      <p:sp>
        <p:nvSpPr>
          <p:cNvPr id="18" name="TextBox 1"/>
          <p:cNvSpPr txBox="1"/>
          <p:nvPr/>
        </p:nvSpPr>
        <p:spPr>
          <a:xfrm>
            <a:off x="2359406" y="362864"/>
            <a:ext cx="4573010" cy="507492"/>
          </a:xfrm>
          <a:prstGeom prst="rect">
            <a:avLst/>
          </a:prstGeom>
          <a:noFill/>
        </p:spPr>
        <p:txBody>
          <a:bodyPr wrap="none" lIns="0" tIns="0" rIns="0" rtlCol="0">
            <a:spAutoFit/>
          </a:bodyPr>
          <a:lstStyle/>
          <a:p>
            <a:r>
              <a:rPr lang="en-US" altLang="zh-CN" sz="3900" dirty="0" smtClean="0">
                <a:solidFill>
                  <a:srgbClr val="1F487C"/>
                </a:solidFill>
                <a:latin typeface="Times New Roman"/>
              </a:rPr>
              <a:t>影像式插管輔助裝置</a:t>
            </a:r>
          </a:p>
        </p:txBody>
      </p:sp>
      <p:sp>
        <p:nvSpPr>
          <p:cNvPr id="2" name="TextBox 2"/>
          <p:cNvSpPr txBox="1"/>
          <p:nvPr/>
        </p:nvSpPr>
        <p:spPr>
          <a:xfrm>
            <a:off x="127101" y="1142903"/>
            <a:ext cx="5675756" cy="392358"/>
          </a:xfrm>
          <a:prstGeom prst="rect">
            <a:avLst/>
          </a:prstGeom>
          <a:noFill/>
        </p:spPr>
        <p:txBody>
          <a:bodyPr wrap="none" lIns="0" tIns="0" rIns="0" rtlCol="0">
            <a:spAutoFit/>
          </a:bodyPr>
          <a:lstStyle/>
          <a:p>
            <a:r>
              <a:rPr lang="en-US" altLang="zh-CN" sz="2700" dirty="0" smtClean="0">
                <a:solidFill>
                  <a:srgbClr val="003298"/>
                </a:solidFill>
                <a:latin typeface="Times New Roman"/>
              </a:rPr>
              <a:t> 一種影像式插管輔助裝置，包括：</a:t>
            </a:r>
          </a:p>
        </p:txBody>
      </p:sp>
      <p:sp>
        <p:nvSpPr>
          <p:cNvPr id="3" name="TextBox 3"/>
          <p:cNvSpPr txBox="1"/>
          <p:nvPr/>
        </p:nvSpPr>
        <p:spPr>
          <a:xfrm>
            <a:off x="584301" y="1566722"/>
            <a:ext cx="4858791" cy="336499"/>
          </a:xfrm>
          <a:prstGeom prst="rect">
            <a:avLst/>
          </a:prstGeom>
          <a:noFill/>
        </p:spPr>
        <p:txBody>
          <a:bodyPr wrap="none" lIns="0" tIns="0" rIns="0" rtlCol="0">
            <a:spAutoFit/>
          </a:bodyPr>
          <a:lstStyle/>
          <a:p>
            <a:r>
              <a:rPr lang="en-US" altLang="zh-CN" sz="2400" dirty="0" smtClean="0">
                <a:solidFill>
                  <a:srgbClr val="77923B"/>
                </a:solidFill>
                <a:latin typeface="Times New Roman"/>
              </a:rPr>
              <a:t> 一探測裝置，其材質係可與人體相</a:t>
            </a:r>
          </a:p>
        </p:txBody>
      </p:sp>
      <p:sp>
        <p:nvSpPr>
          <p:cNvPr id="4" name="TextBox 4"/>
          <p:cNvSpPr txBox="1"/>
          <p:nvPr/>
        </p:nvSpPr>
        <p:spPr>
          <a:xfrm>
            <a:off x="870813" y="1889201"/>
            <a:ext cx="3048279" cy="304800"/>
          </a:xfrm>
          <a:prstGeom prst="rect">
            <a:avLst/>
          </a:prstGeom>
          <a:noFill/>
        </p:spPr>
        <p:txBody>
          <a:bodyPr wrap="none" lIns="0" tIns="0" rIns="0" rtlCol="0">
            <a:spAutoFit/>
          </a:bodyPr>
          <a:lstStyle/>
          <a:p>
            <a:r>
              <a:rPr lang="en-US" altLang="zh-CN" sz="2400" dirty="0" smtClean="0">
                <a:solidFill>
                  <a:srgbClr val="C00000"/>
                </a:solidFill>
                <a:latin typeface="Times New Roman"/>
              </a:rPr>
              <a:t>容，該探測裝置包括：</a:t>
            </a:r>
          </a:p>
        </p:txBody>
      </p:sp>
      <p:sp>
        <p:nvSpPr>
          <p:cNvPr id="5" name="TextBox 5"/>
          <p:cNvSpPr txBox="1"/>
          <p:nvPr/>
        </p:nvSpPr>
        <p:spPr>
          <a:xfrm>
            <a:off x="1041501" y="2221535"/>
            <a:ext cx="4297956" cy="283776"/>
          </a:xfrm>
          <a:prstGeom prst="rect">
            <a:avLst/>
          </a:prstGeom>
          <a:noFill/>
        </p:spPr>
        <p:txBody>
          <a:bodyPr wrap="none" lIns="0" tIns="0" rIns="0" rtlCol="0">
            <a:spAutoFit/>
          </a:bodyPr>
          <a:lstStyle/>
          <a:p>
            <a:r>
              <a:rPr lang="en-US" altLang="zh-CN" sz="2000" dirty="0" smtClean="0">
                <a:solidFill>
                  <a:srgbClr val="77923B"/>
                </a:solidFill>
                <a:latin typeface="Times New Roman"/>
              </a:rPr>
              <a:t> 一外殼；一光源模組…；以及一光學</a:t>
            </a:r>
          </a:p>
        </p:txBody>
      </p:sp>
      <p:sp>
        <p:nvSpPr>
          <p:cNvPr id="6" name="TextBox 6"/>
          <p:cNvSpPr txBox="1"/>
          <p:nvPr/>
        </p:nvSpPr>
        <p:spPr>
          <a:xfrm>
            <a:off x="1270127" y="2467411"/>
            <a:ext cx="1781809" cy="281740"/>
          </a:xfrm>
          <a:prstGeom prst="rect">
            <a:avLst/>
          </a:prstGeom>
          <a:noFill/>
        </p:spPr>
        <p:txBody>
          <a:bodyPr wrap="none" lIns="0" tIns="0" rIns="0" rtlCol="0">
            <a:spAutoFit/>
          </a:bodyPr>
          <a:lstStyle/>
          <a:p>
            <a:r>
              <a:rPr lang="en-US" altLang="zh-CN" sz="2000" dirty="0" smtClean="0">
                <a:solidFill>
                  <a:srgbClr val="77923B"/>
                </a:solidFill>
                <a:latin typeface="Times New Roman"/>
              </a:rPr>
              <a:t>及取像裝置…；</a:t>
            </a:r>
          </a:p>
        </p:txBody>
      </p:sp>
      <p:sp>
        <p:nvSpPr>
          <p:cNvPr id="7" name="TextBox 7"/>
          <p:cNvSpPr txBox="1"/>
          <p:nvPr/>
        </p:nvSpPr>
        <p:spPr>
          <a:xfrm>
            <a:off x="584301" y="2810286"/>
            <a:ext cx="2425268" cy="340191"/>
          </a:xfrm>
          <a:prstGeom prst="rect">
            <a:avLst/>
          </a:prstGeom>
          <a:noFill/>
        </p:spPr>
        <p:txBody>
          <a:bodyPr wrap="none" lIns="0" tIns="0" rIns="0" rtlCol="0">
            <a:spAutoFit/>
          </a:bodyPr>
          <a:lstStyle/>
          <a:p>
            <a:r>
              <a:rPr lang="en-US" altLang="zh-CN" sz="2400" dirty="0" smtClean="0">
                <a:solidFill>
                  <a:srgbClr val="77923B"/>
                </a:solidFill>
                <a:latin typeface="Times New Roman"/>
              </a:rPr>
              <a:t> 一撓性軟管…；</a:t>
            </a:r>
          </a:p>
        </p:txBody>
      </p:sp>
      <p:sp>
        <p:nvSpPr>
          <p:cNvPr id="8" name="TextBox 8"/>
          <p:cNvSpPr txBox="1"/>
          <p:nvPr/>
        </p:nvSpPr>
        <p:spPr>
          <a:xfrm>
            <a:off x="584301" y="3212896"/>
            <a:ext cx="3034563" cy="339852"/>
          </a:xfrm>
          <a:prstGeom prst="rect">
            <a:avLst/>
          </a:prstGeom>
          <a:noFill/>
        </p:spPr>
        <p:txBody>
          <a:bodyPr wrap="none" lIns="0" tIns="0" rIns="0" rtlCol="0">
            <a:spAutoFit/>
          </a:bodyPr>
          <a:lstStyle/>
          <a:p>
            <a:r>
              <a:rPr lang="en-US" altLang="zh-CN" sz="2400" dirty="0" smtClean="0">
                <a:solidFill>
                  <a:srgbClr val="77923B"/>
                </a:solidFill>
                <a:latin typeface="Times New Roman"/>
              </a:rPr>
              <a:t> 一顯像裝置…；以及</a:t>
            </a:r>
          </a:p>
        </p:txBody>
      </p:sp>
      <p:sp>
        <p:nvSpPr>
          <p:cNvPr id="9" name="TextBox 9"/>
          <p:cNvSpPr txBox="1"/>
          <p:nvPr/>
        </p:nvSpPr>
        <p:spPr>
          <a:xfrm>
            <a:off x="584301" y="3615232"/>
            <a:ext cx="2424963" cy="339852"/>
          </a:xfrm>
          <a:prstGeom prst="rect">
            <a:avLst/>
          </a:prstGeom>
          <a:noFill/>
        </p:spPr>
        <p:txBody>
          <a:bodyPr wrap="none" lIns="0" tIns="0" rIns="0" rtlCol="0">
            <a:spAutoFit/>
          </a:bodyPr>
          <a:lstStyle/>
          <a:p>
            <a:r>
              <a:rPr lang="en-US" altLang="zh-CN" sz="2400" dirty="0" smtClean="0">
                <a:solidFill>
                  <a:srgbClr val="CB00FF"/>
                </a:solidFill>
                <a:latin typeface="Times New Roman"/>
              </a:rPr>
              <a:t> 一電源裝置…。</a:t>
            </a:r>
          </a:p>
        </p:txBody>
      </p:sp>
      <p:sp>
        <p:nvSpPr>
          <p:cNvPr id="10" name="TextBox 10"/>
          <p:cNvSpPr txBox="1"/>
          <p:nvPr/>
        </p:nvSpPr>
        <p:spPr>
          <a:xfrm>
            <a:off x="127101" y="4027200"/>
            <a:ext cx="5319496" cy="392358"/>
          </a:xfrm>
          <a:prstGeom prst="rect">
            <a:avLst/>
          </a:prstGeom>
          <a:noFill/>
        </p:spPr>
        <p:txBody>
          <a:bodyPr wrap="none" lIns="0" tIns="0" rIns="0" rtlCol="0">
            <a:spAutoFit/>
          </a:bodyPr>
          <a:lstStyle/>
          <a:p>
            <a:r>
              <a:rPr lang="en-US" altLang="zh-CN" sz="2700" dirty="0" smtClean="0">
                <a:solidFill>
                  <a:srgbClr val="003298"/>
                </a:solidFill>
                <a:latin typeface="Times New Roman"/>
              </a:rPr>
              <a:t> 原告主張：系爭產品之探測裝置</a:t>
            </a:r>
          </a:p>
        </p:txBody>
      </p:sp>
      <p:sp>
        <p:nvSpPr>
          <p:cNvPr id="11" name="TextBox 11"/>
          <p:cNvSpPr txBox="1"/>
          <p:nvPr/>
        </p:nvSpPr>
        <p:spPr>
          <a:xfrm>
            <a:off x="470001" y="4446321"/>
            <a:ext cx="4978044" cy="355091"/>
          </a:xfrm>
          <a:prstGeom prst="rect">
            <a:avLst/>
          </a:prstGeom>
          <a:noFill/>
        </p:spPr>
        <p:txBody>
          <a:bodyPr wrap="none" lIns="0" tIns="0" rIns="0" rtlCol="0">
            <a:spAutoFit/>
          </a:bodyPr>
          <a:lstStyle/>
          <a:p>
            <a:r>
              <a:rPr lang="en-US" altLang="zh-CN" sz="2700" dirty="0" smtClean="0">
                <a:solidFill>
                  <a:srgbClr val="003298"/>
                </a:solidFill>
                <a:latin typeface="Times New Roman"/>
              </a:rPr>
              <a:t>為不鏽鋼鐵材及玻璃材質，可與</a:t>
            </a:r>
          </a:p>
        </p:txBody>
      </p:sp>
      <p:sp>
        <p:nvSpPr>
          <p:cNvPr id="12" name="TextBox 12"/>
          <p:cNvSpPr txBox="1"/>
          <p:nvPr/>
        </p:nvSpPr>
        <p:spPr>
          <a:xfrm>
            <a:off x="470001" y="4830369"/>
            <a:ext cx="1777009" cy="355091"/>
          </a:xfrm>
          <a:prstGeom prst="rect">
            <a:avLst/>
          </a:prstGeom>
          <a:noFill/>
        </p:spPr>
        <p:txBody>
          <a:bodyPr wrap="none" lIns="0" tIns="0" rIns="0" rtlCol="0">
            <a:spAutoFit/>
          </a:bodyPr>
          <a:lstStyle/>
          <a:p>
            <a:r>
              <a:rPr lang="en-US" altLang="zh-CN" sz="2700" dirty="0" smtClean="0">
                <a:solidFill>
                  <a:srgbClr val="C00000"/>
                </a:solidFill>
                <a:latin typeface="Times New Roman"/>
              </a:rPr>
              <a:t>人體相容。</a:t>
            </a:r>
          </a:p>
        </p:txBody>
      </p:sp>
      <p:sp>
        <p:nvSpPr>
          <p:cNvPr id="13" name="TextBox 13"/>
          <p:cNvSpPr txBox="1"/>
          <p:nvPr/>
        </p:nvSpPr>
        <p:spPr>
          <a:xfrm>
            <a:off x="127101" y="5265069"/>
            <a:ext cx="5149037" cy="396267"/>
          </a:xfrm>
          <a:prstGeom prst="rect">
            <a:avLst/>
          </a:prstGeom>
          <a:noFill/>
        </p:spPr>
        <p:txBody>
          <a:bodyPr wrap="none" lIns="0" tIns="0" rIns="0" rtlCol="0">
            <a:spAutoFit/>
          </a:bodyPr>
          <a:lstStyle/>
          <a:p>
            <a:r>
              <a:rPr lang="en-US" altLang="zh-CN" sz="2700" dirty="0" smtClean="0">
                <a:solidFill>
                  <a:srgbClr val="003298"/>
                </a:solidFill>
                <a:latin typeface="Times New Roman"/>
              </a:rPr>
              <a:t> 被告主張：系爭產品“工業用內</a:t>
            </a:r>
          </a:p>
        </p:txBody>
      </p:sp>
      <p:sp>
        <p:nvSpPr>
          <p:cNvPr id="14" name="TextBox 14"/>
          <p:cNvSpPr txBox="1"/>
          <p:nvPr/>
        </p:nvSpPr>
        <p:spPr>
          <a:xfrm>
            <a:off x="470001" y="5652206"/>
            <a:ext cx="4803362" cy="393086"/>
          </a:xfrm>
          <a:prstGeom prst="rect">
            <a:avLst/>
          </a:prstGeom>
          <a:noFill/>
        </p:spPr>
        <p:txBody>
          <a:bodyPr wrap="none" lIns="0" tIns="0" rIns="0" rtlCol="0">
            <a:spAutoFit/>
          </a:bodyPr>
          <a:lstStyle/>
          <a:p>
            <a:r>
              <a:rPr lang="en-US" altLang="zh-CN" sz="2700" dirty="0" smtClean="0">
                <a:solidFill>
                  <a:srgbClr val="003298"/>
                </a:solidFill>
                <a:latin typeface="Times New Roman"/>
              </a:rPr>
              <a:t>視鏡”之外圍金屬環具有細胞毒</a:t>
            </a:r>
          </a:p>
        </p:txBody>
      </p:sp>
      <p:sp>
        <p:nvSpPr>
          <p:cNvPr id="15" name="TextBox 15"/>
          <p:cNvSpPr txBox="1"/>
          <p:nvPr/>
        </p:nvSpPr>
        <p:spPr>
          <a:xfrm>
            <a:off x="470001" y="6068212"/>
            <a:ext cx="3555771" cy="355091"/>
          </a:xfrm>
          <a:prstGeom prst="rect">
            <a:avLst/>
          </a:prstGeom>
          <a:noFill/>
        </p:spPr>
        <p:txBody>
          <a:bodyPr wrap="none" lIns="0" tIns="0" rIns="0" rtlCol="0">
            <a:spAutoFit/>
          </a:bodyPr>
          <a:lstStyle/>
          <a:p>
            <a:r>
              <a:rPr lang="en-US" altLang="zh-CN" sz="2700" dirty="0" smtClean="0">
                <a:solidFill>
                  <a:srgbClr val="003298"/>
                </a:solidFill>
                <a:latin typeface="Times New Roman"/>
              </a:rPr>
              <a:t>性，與人體並不相容。</a:t>
            </a:r>
          </a:p>
        </p:txBody>
      </p:sp>
      <p:sp>
        <p:nvSpPr>
          <p:cNvPr id="16" name="TextBox 16"/>
          <p:cNvSpPr txBox="1"/>
          <p:nvPr/>
        </p:nvSpPr>
        <p:spPr>
          <a:xfrm>
            <a:off x="548640" y="6484146"/>
            <a:ext cx="725000" cy="160477"/>
          </a:xfrm>
          <a:prstGeom prst="rect">
            <a:avLst/>
          </a:prstGeom>
          <a:noFill/>
        </p:spPr>
        <p:txBody>
          <a:bodyPr wrap="none" lIns="0" tIns="0" rIns="0" rtlCol="0">
            <a:spAutoFit/>
          </a:bodyPr>
          <a:lstStyle/>
          <a:p>
            <a:r>
              <a:rPr lang="en-US" altLang="zh-CN" sz="1400" dirty="0" smtClean="0">
                <a:solidFill>
                  <a:srgbClr val="50AD76"/>
                </a:solidFill>
                <a:latin typeface="Times New Roman"/>
              </a:rPr>
              <a:t>2015/8/13</a:t>
            </a:r>
          </a:p>
        </p:txBody>
      </p:sp>
      <p:sp>
        <p:nvSpPr>
          <p:cNvPr id="17" name="TextBox 17"/>
          <p:cNvSpPr txBox="1"/>
          <p:nvPr/>
        </p:nvSpPr>
        <p:spPr>
          <a:xfrm>
            <a:off x="8057134" y="6461581"/>
            <a:ext cx="538225" cy="181517"/>
          </a:xfrm>
          <a:prstGeom prst="rect">
            <a:avLst/>
          </a:prstGeom>
          <a:noFill/>
        </p:spPr>
        <p:txBody>
          <a:bodyPr wrap="none" lIns="0" tIns="0" rIns="0" rtlCol="0">
            <a:spAutoFit/>
          </a:bodyPr>
          <a:lstStyle/>
          <a:p>
            <a:r>
              <a:rPr lang="en-US" altLang="zh-CN" sz="1400" dirty="0" smtClean="0">
                <a:solidFill>
                  <a:srgbClr val="50AD76"/>
                </a:solidFill>
                <a:latin typeface="Times New Roman"/>
              </a:rPr>
              <a:t>第26頁</a:t>
            </a:r>
          </a:p>
        </p:txBody>
      </p:sp>
    </p:spTree>
    <p:extLst>
      <p:ext uri="{BB962C8B-B14F-4D97-AF65-F5344CB8AC3E}">
        <p14:creationId xmlns:p14="http://schemas.microsoft.com/office/powerpoint/2010/main" val="1057905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 377"/>
          <p:cNvPicPr>
            <a:picLocks noChangeAspect="1"/>
          </p:cNvPicPr>
          <p:nvPr/>
        </p:nvPicPr>
        <p:blipFill>
          <a:blip r:embed="rId2"/>
          <a:stretch>
            <a:fillRect/>
          </a:stretch>
        </p:blipFill>
        <p:spPr>
          <a:xfrm>
            <a:off x="0" y="0"/>
            <a:ext cx="9144000" cy="6845300"/>
          </a:xfrm>
          <a:prstGeom prst="rect">
            <a:avLst/>
          </a:prstGeom>
        </p:spPr>
      </p:pic>
      <p:pic>
        <p:nvPicPr>
          <p:cNvPr id="378" name="Image 378"/>
          <p:cNvPicPr>
            <a:picLocks noChangeAspect="1"/>
          </p:cNvPicPr>
          <p:nvPr/>
        </p:nvPicPr>
        <p:blipFill>
          <a:blip r:embed="rId3"/>
          <a:stretch>
            <a:fillRect/>
          </a:stretch>
        </p:blipFill>
        <p:spPr>
          <a:xfrm>
            <a:off x="27432" y="173736"/>
            <a:ext cx="2542032" cy="850391"/>
          </a:xfrm>
          <a:prstGeom prst="rect">
            <a:avLst/>
          </a:prstGeom>
        </p:spPr>
      </p:pic>
      <p:pic>
        <p:nvPicPr>
          <p:cNvPr id="379" name="Image 379"/>
          <p:cNvPicPr>
            <a:picLocks noChangeAspect="1"/>
          </p:cNvPicPr>
          <p:nvPr/>
        </p:nvPicPr>
        <p:blipFill>
          <a:blip r:embed="rId4"/>
          <a:stretch>
            <a:fillRect/>
          </a:stretch>
        </p:blipFill>
        <p:spPr>
          <a:xfrm>
            <a:off x="0" y="977900"/>
            <a:ext cx="9131300" cy="38100"/>
          </a:xfrm>
          <a:prstGeom prst="rect">
            <a:avLst/>
          </a:prstGeom>
        </p:spPr>
      </p:pic>
      <p:pic>
        <p:nvPicPr>
          <p:cNvPr id="380" name="Image 380"/>
          <p:cNvPicPr>
            <a:picLocks noChangeAspect="1"/>
          </p:cNvPicPr>
          <p:nvPr/>
        </p:nvPicPr>
        <p:blipFill>
          <a:blip r:embed="rId5"/>
          <a:stretch>
            <a:fillRect/>
          </a:stretch>
        </p:blipFill>
        <p:spPr>
          <a:xfrm>
            <a:off x="1511300" y="1257300"/>
            <a:ext cx="1397000" cy="381000"/>
          </a:xfrm>
          <a:prstGeom prst="rect">
            <a:avLst/>
          </a:prstGeom>
        </p:spPr>
      </p:pic>
      <p:pic>
        <p:nvPicPr>
          <p:cNvPr id="381" name="Image 381"/>
          <p:cNvPicPr>
            <a:picLocks noChangeAspect="1"/>
          </p:cNvPicPr>
          <p:nvPr/>
        </p:nvPicPr>
        <p:blipFill>
          <a:blip r:embed="rId6"/>
          <a:stretch>
            <a:fillRect/>
          </a:stretch>
        </p:blipFill>
        <p:spPr>
          <a:xfrm>
            <a:off x="2908300" y="1257300"/>
            <a:ext cx="1663700" cy="381000"/>
          </a:xfrm>
          <a:prstGeom prst="rect">
            <a:avLst/>
          </a:prstGeom>
        </p:spPr>
      </p:pic>
      <p:pic>
        <p:nvPicPr>
          <p:cNvPr id="382" name="Image 382"/>
          <p:cNvPicPr>
            <a:picLocks noChangeAspect="1"/>
          </p:cNvPicPr>
          <p:nvPr/>
        </p:nvPicPr>
        <p:blipFill>
          <a:blip r:embed="rId7"/>
          <a:stretch>
            <a:fillRect/>
          </a:stretch>
        </p:blipFill>
        <p:spPr>
          <a:xfrm>
            <a:off x="4572000" y="1257300"/>
            <a:ext cx="1143000" cy="381000"/>
          </a:xfrm>
          <a:prstGeom prst="rect">
            <a:avLst/>
          </a:prstGeom>
        </p:spPr>
      </p:pic>
      <p:pic>
        <p:nvPicPr>
          <p:cNvPr id="383" name="Image 383"/>
          <p:cNvPicPr>
            <a:picLocks noChangeAspect="1"/>
          </p:cNvPicPr>
          <p:nvPr/>
        </p:nvPicPr>
        <p:blipFill>
          <a:blip r:embed="rId8"/>
          <a:stretch>
            <a:fillRect/>
          </a:stretch>
        </p:blipFill>
        <p:spPr>
          <a:xfrm>
            <a:off x="5715000" y="1257300"/>
            <a:ext cx="1892300" cy="381000"/>
          </a:xfrm>
          <a:prstGeom prst="rect">
            <a:avLst/>
          </a:prstGeom>
        </p:spPr>
      </p:pic>
      <p:pic>
        <p:nvPicPr>
          <p:cNvPr id="384" name="Image 384"/>
          <p:cNvPicPr>
            <a:picLocks noChangeAspect="1"/>
          </p:cNvPicPr>
          <p:nvPr/>
        </p:nvPicPr>
        <p:blipFill>
          <a:blip r:embed="rId9"/>
          <a:stretch>
            <a:fillRect/>
          </a:stretch>
        </p:blipFill>
        <p:spPr>
          <a:xfrm>
            <a:off x="1511300" y="1638300"/>
            <a:ext cx="1397000" cy="368300"/>
          </a:xfrm>
          <a:prstGeom prst="rect">
            <a:avLst/>
          </a:prstGeom>
        </p:spPr>
      </p:pic>
      <p:pic>
        <p:nvPicPr>
          <p:cNvPr id="385" name="Image 385"/>
          <p:cNvPicPr>
            <a:picLocks noChangeAspect="1"/>
          </p:cNvPicPr>
          <p:nvPr/>
        </p:nvPicPr>
        <p:blipFill>
          <a:blip r:embed="rId10"/>
          <a:stretch>
            <a:fillRect/>
          </a:stretch>
        </p:blipFill>
        <p:spPr>
          <a:xfrm>
            <a:off x="2908300" y="1638300"/>
            <a:ext cx="1663700" cy="368300"/>
          </a:xfrm>
          <a:prstGeom prst="rect">
            <a:avLst/>
          </a:prstGeom>
        </p:spPr>
      </p:pic>
      <p:pic>
        <p:nvPicPr>
          <p:cNvPr id="386" name="Image 386"/>
          <p:cNvPicPr>
            <a:picLocks noChangeAspect="1"/>
          </p:cNvPicPr>
          <p:nvPr/>
        </p:nvPicPr>
        <p:blipFill>
          <a:blip r:embed="rId11"/>
          <a:stretch>
            <a:fillRect/>
          </a:stretch>
        </p:blipFill>
        <p:spPr>
          <a:xfrm>
            <a:off x="4572000" y="1638300"/>
            <a:ext cx="1143000" cy="368300"/>
          </a:xfrm>
          <a:prstGeom prst="rect">
            <a:avLst/>
          </a:prstGeom>
        </p:spPr>
      </p:pic>
      <p:pic>
        <p:nvPicPr>
          <p:cNvPr id="387" name="Image 387"/>
          <p:cNvPicPr>
            <a:picLocks noChangeAspect="1"/>
          </p:cNvPicPr>
          <p:nvPr/>
        </p:nvPicPr>
        <p:blipFill>
          <a:blip r:embed="rId12"/>
          <a:stretch>
            <a:fillRect/>
          </a:stretch>
        </p:blipFill>
        <p:spPr>
          <a:xfrm>
            <a:off x="5715000" y="1638300"/>
            <a:ext cx="1892300" cy="368300"/>
          </a:xfrm>
          <a:prstGeom prst="rect">
            <a:avLst/>
          </a:prstGeom>
        </p:spPr>
      </p:pic>
      <p:pic>
        <p:nvPicPr>
          <p:cNvPr id="388" name="Image 388"/>
          <p:cNvPicPr>
            <a:picLocks noChangeAspect="1"/>
          </p:cNvPicPr>
          <p:nvPr/>
        </p:nvPicPr>
        <p:blipFill>
          <a:blip r:embed="rId13"/>
          <a:stretch>
            <a:fillRect/>
          </a:stretch>
        </p:blipFill>
        <p:spPr>
          <a:xfrm>
            <a:off x="1511300" y="2006600"/>
            <a:ext cx="1397000" cy="368300"/>
          </a:xfrm>
          <a:prstGeom prst="rect">
            <a:avLst/>
          </a:prstGeom>
        </p:spPr>
      </p:pic>
      <p:pic>
        <p:nvPicPr>
          <p:cNvPr id="389" name="Image 389"/>
          <p:cNvPicPr>
            <a:picLocks noChangeAspect="1"/>
          </p:cNvPicPr>
          <p:nvPr/>
        </p:nvPicPr>
        <p:blipFill>
          <a:blip r:embed="rId14"/>
          <a:stretch>
            <a:fillRect/>
          </a:stretch>
        </p:blipFill>
        <p:spPr>
          <a:xfrm>
            <a:off x="2908300" y="2006600"/>
            <a:ext cx="1663700" cy="368300"/>
          </a:xfrm>
          <a:prstGeom prst="rect">
            <a:avLst/>
          </a:prstGeom>
        </p:spPr>
      </p:pic>
      <p:pic>
        <p:nvPicPr>
          <p:cNvPr id="390" name="Image 390"/>
          <p:cNvPicPr>
            <a:picLocks noChangeAspect="1"/>
          </p:cNvPicPr>
          <p:nvPr/>
        </p:nvPicPr>
        <p:blipFill>
          <a:blip r:embed="rId15"/>
          <a:stretch>
            <a:fillRect/>
          </a:stretch>
        </p:blipFill>
        <p:spPr>
          <a:xfrm>
            <a:off x="4572000" y="2006600"/>
            <a:ext cx="1143000" cy="368300"/>
          </a:xfrm>
          <a:prstGeom prst="rect">
            <a:avLst/>
          </a:prstGeom>
        </p:spPr>
      </p:pic>
      <p:pic>
        <p:nvPicPr>
          <p:cNvPr id="391" name="Image 391"/>
          <p:cNvPicPr>
            <a:picLocks noChangeAspect="1"/>
          </p:cNvPicPr>
          <p:nvPr/>
        </p:nvPicPr>
        <p:blipFill>
          <a:blip r:embed="rId16"/>
          <a:stretch>
            <a:fillRect/>
          </a:stretch>
        </p:blipFill>
        <p:spPr>
          <a:xfrm>
            <a:off x="5715000" y="2006600"/>
            <a:ext cx="1892300" cy="368300"/>
          </a:xfrm>
          <a:prstGeom prst="rect">
            <a:avLst/>
          </a:prstGeom>
        </p:spPr>
      </p:pic>
      <p:pic>
        <p:nvPicPr>
          <p:cNvPr id="392" name="Image 392"/>
          <p:cNvPicPr>
            <a:picLocks noChangeAspect="1"/>
          </p:cNvPicPr>
          <p:nvPr/>
        </p:nvPicPr>
        <p:blipFill>
          <a:blip r:embed="rId17"/>
          <a:stretch>
            <a:fillRect/>
          </a:stretch>
        </p:blipFill>
        <p:spPr>
          <a:xfrm>
            <a:off x="1511300" y="2374900"/>
            <a:ext cx="1397000" cy="368300"/>
          </a:xfrm>
          <a:prstGeom prst="rect">
            <a:avLst/>
          </a:prstGeom>
        </p:spPr>
      </p:pic>
      <p:pic>
        <p:nvPicPr>
          <p:cNvPr id="393" name="Image 393"/>
          <p:cNvPicPr>
            <a:picLocks noChangeAspect="1"/>
          </p:cNvPicPr>
          <p:nvPr/>
        </p:nvPicPr>
        <p:blipFill>
          <a:blip r:embed="rId18"/>
          <a:stretch>
            <a:fillRect/>
          </a:stretch>
        </p:blipFill>
        <p:spPr>
          <a:xfrm>
            <a:off x="2908300" y="2374900"/>
            <a:ext cx="1663700" cy="368300"/>
          </a:xfrm>
          <a:prstGeom prst="rect">
            <a:avLst/>
          </a:prstGeom>
        </p:spPr>
      </p:pic>
      <p:pic>
        <p:nvPicPr>
          <p:cNvPr id="394" name="Image 394"/>
          <p:cNvPicPr>
            <a:picLocks noChangeAspect="1"/>
          </p:cNvPicPr>
          <p:nvPr/>
        </p:nvPicPr>
        <p:blipFill>
          <a:blip r:embed="rId19"/>
          <a:stretch>
            <a:fillRect/>
          </a:stretch>
        </p:blipFill>
        <p:spPr>
          <a:xfrm>
            <a:off x="4572000" y="2374900"/>
            <a:ext cx="1143000" cy="368300"/>
          </a:xfrm>
          <a:prstGeom prst="rect">
            <a:avLst/>
          </a:prstGeom>
        </p:spPr>
      </p:pic>
      <p:pic>
        <p:nvPicPr>
          <p:cNvPr id="395" name="Image 395"/>
          <p:cNvPicPr>
            <a:picLocks noChangeAspect="1"/>
          </p:cNvPicPr>
          <p:nvPr/>
        </p:nvPicPr>
        <p:blipFill>
          <a:blip r:embed="rId20"/>
          <a:stretch>
            <a:fillRect/>
          </a:stretch>
        </p:blipFill>
        <p:spPr>
          <a:xfrm>
            <a:off x="5715000" y="2374900"/>
            <a:ext cx="1892300" cy="368300"/>
          </a:xfrm>
          <a:prstGeom prst="rect">
            <a:avLst/>
          </a:prstGeom>
        </p:spPr>
      </p:pic>
      <p:pic>
        <p:nvPicPr>
          <p:cNvPr id="396" name="Image 396"/>
          <p:cNvPicPr>
            <a:picLocks noChangeAspect="1"/>
          </p:cNvPicPr>
          <p:nvPr/>
        </p:nvPicPr>
        <p:blipFill>
          <a:blip r:embed="rId21"/>
          <a:stretch>
            <a:fillRect/>
          </a:stretch>
        </p:blipFill>
        <p:spPr>
          <a:xfrm>
            <a:off x="1511300" y="2743200"/>
            <a:ext cx="1397000" cy="368300"/>
          </a:xfrm>
          <a:prstGeom prst="rect">
            <a:avLst/>
          </a:prstGeom>
        </p:spPr>
      </p:pic>
      <p:pic>
        <p:nvPicPr>
          <p:cNvPr id="397" name="Image 397"/>
          <p:cNvPicPr>
            <a:picLocks noChangeAspect="1"/>
          </p:cNvPicPr>
          <p:nvPr/>
        </p:nvPicPr>
        <p:blipFill>
          <a:blip r:embed="rId22"/>
          <a:stretch>
            <a:fillRect/>
          </a:stretch>
        </p:blipFill>
        <p:spPr>
          <a:xfrm>
            <a:off x="2908300" y="2743200"/>
            <a:ext cx="1663700" cy="368300"/>
          </a:xfrm>
          <a:prstGeom prst="rect">
            <a:avLst/>
          </a:prstGeom>
        </p:spPr>
      </p:pic>
      <p:pic>
        <p:nvPicPr>
          <p:cNvPr id="398" name="Image 398"/>
          <p:cNvPicPr>
            <a:picLocks noChangeAspect="1"/>
          </p:cNvPicPr>
          <p:nvPr/>
        </p:nvPicPr>
        <p:blipFill>
          <a:blip r:embed="rId23"/>
          <a:stretch>
            <a:fillRect/>
          </a:stretch>
        </p:blipFill>
        <p:spPr>
          <a:xfrm>
            <a:off x="4572000" y="2743200"/>
            <a:ext cx="1143000" cy="368300"/>
          </a:xfrm>
          <a:prstGeom prst="rect">
            <a:avLst/>
          </a:prstGeom>
        </p:spPr>
      </p:pic>
      <p:pic>
        <p:nvPicPr>
          <p:cNvPr id="399" name="Image 399"/>
          <p:cNvPicPr>
            <a:picLocks noChangeAspect="1"/>
          </p:cNvPicPr>
          <p:nvPr/>
        </p:nvPicPr>
        <p:blipFill>
          <a:blip r:embed="rId24"/>
          <a:stretch>
            <a:fillRect/>
          </a:stretch>
        </p:blipFill>
        <p:spPr>
          <a:xfrm>
            <a:off x="5715000" y="2743200"/>
            <a:ext cx="1892300" cy="368300"/>
          </a:xfrm>
          <a:prstGeom prst="rect">
            <a:avLst/>
          </a:prstGeom>
        </p:spPr>
      </p:pic>
      <p:pic>
        <p:nvPicPr>
          <p:cNvPr id="400" name="Image 400"/>
          <p:cNvPicPr>
            <a:picLocks noChangeAspect="1"/>
          </p:cNvPicPr>
          <p:nvPr/>
        </p:nvPicPr>
        <p:blipFill>
          <a:blip r:embed="rId25"/>
          <a:stretch>
            <a:fillRect/>
          </a:stretch>
        </p:blipFill>
        <p:spPr>
          <a:xfrm>
            <a:off x="1511300" y="3111500"/>
            <a:ext cx="1397000" cy="914400"/>
          </a:xfrm>
          <a:prstGeom prst="rect">
            <a:avLst/>
          </a:prstGeom>
        </p:spPr>
      </p:pic>
      <p:pic>
        <p:nvPicPr>
          <p:cNvPr id="401" name="Image 401"/>
          <p:cNvPicPr>
            <a:picLocks noChangeAspect="1"/>
          </p:cNvPicPr>
          <p:nvPr/>
        </p:nvPicPr>
        <p:blipFill>
          <a:blip r:embed="rId26"/>
          <a:stretch>
            <a:fillRect/>
          </a:stretch>
        </p:blipFill>
        <p:spPr>
          <a:xfrm>
            <a:off x="2908300" y="3111500"/>
            <a:ext cx="1663700" cy="914400"/>
          </a:xfrm>
          <a:prstGeom prst="rect">
            <a:avLst/>
          </a:prstGeom>
        </p:spPr>
      </p:pic>
      <p:pic>
        <p:nvPicPr>
          <p:cNvPr id="402" name="Image 402"/>
          <p:cNvPicPr>
            <a:picLocks noChangeAspect="1"/>
          </p:cNvPicPr>
          <p:nvPr/>
        </p:nvPicPr>
        <p:blipFill>
          <a:blip r:embed="rId27"/>
          <a:stretch>
            <a:fillRect/>
          </a:stretch>
        </p:blipFill>
        <p:spPr>
          <a:xfrm>
            <a:off x="4572000" y="3111500"/>
            <a:ext cx="1143000" cy="914400"/>
          </a:xfrm>
          <a:prstGeom prst="rect">
            <a:avLst/>
          </a:prstGeom>
        </p:spPr>
      </p:pic>
      <p:pic>
        <p:nvPicPr>
          <p:cNvPr id="403" name="Image 403"/>
          <p:cNvPicPr>
            <a:picLocks noChangeAspect="1"/>
          </p:cNvPicPr>
          <p:nvPr/>
        </p:nvPicPr>
        <p:blipFill>
          <a:blip r:embed="rId28"/>
          <a:stretch>
            <a:fillRect/>
          </a:stretch>
        </p:blipFill>
        <p:spPr>
          <a:xfrm>
            <a:off x="5715000" y="3111500"/>
            <a:ext cx="1892300" cy="914400"/>
          </a:xfrm>
          <a:prstGeom prst="rect">
            <a:avLst/>
          </a:prstGeom>
        </p:spPr>
      </p:pic>
      <p:pic>
        <p:nvPicPr>
          <p:cNvPr id="404" name="Image 404"/>
          <p:cNvPicPr>
            <a:picLocks noChangeAspect="1"/>
          </p:cNvPicPr>
          <p:nvPr/>
        </p:nvPicPr>
        <p:blipFill>
          <a:blip r:embed="rId29"/>
          <a:stretch>
            <a:fillRect/>
          </a:stretch>
        </p:blipFill>
        <p:spPr>
          <a:xfrm>
            <a:off x="1511300" y="4025900"/>
            <a:ext cx="1397000" cy="914400"/>
          </a:xfrm>
          <a:prstGeom prst="rect">
            <a:avLst/>
          </a:prstGeom>
        </p:spPr>
      </p:pic>
      <p:pic>
        <p:nvPicPr>
          <p:cNvPr id="405" name="Image 405"/>
          <p:cNvPicPr>
            <a:picLocks noChangeAspect="1"/>
          </p:cNvPicPr>
          <p:nvPr/>
        </p:nvPicPr>
        <p:blipFill>
          <a:blip r:embed="rId30"/>
          <a:stretch>
            <a:fillRect/>
          </a:stretch>
        </p:blipFill>
        <p:spPr>
          <a:xfrm>
            <a:off x="2908300" y="4025900"/>
            <a:ext cx="1663700" cy="914400"/>
          </a:xfrm>
          <a:prstGeom prst="rect">
            <a:avLst/>
          </a:prstGeom>
        </p:spPr>
      </p:pic>
      <p:pic>
        <p:nvPicPr>
          <p:cNvPr id="406" name="Image 406"/>
          <p:cNvPicPr>
            <a:picLocks noChangeAspect="1"/>
          </p:cNvPicPr>
          <p:nvPr/>
        </p:nvPicPr>
        <p:blipFill>
          <a:blip r:embed="rId31"/>
          <a:stretch>
            <a:fillRect/>
          </a:stretch>
        </p:blipFill>
        <p:spPr>
          <a:xfrm>
            <a:off x="4572000" y="4025900"/>
            <a:ext cx="1143000" cy="914400"/>
          </a:xfrm>
          <a:prstGeom prst="rect">
            <a:avLst/>
          </a:prstGeom>
        </p:spPr>
      </p:pic>
      <p:pic>
        <p:nvPicPr>
          <p:cNvPr id="407" name="Image 407"/>
          <p:cNvPicPr>
            <a:picLocks noChangeAspect="1"/>
          </p:cNvPicPr>
          <p:nvPr/>
        </p:nvPicPr>
        <p:blipFill>
          <a:blip r:embed="rId32"/>
          <a:stretch>
            <a:fillRect/>
          </a:stretch>
        </p:blipFill>
        <p:spPr>
          <a:xfrm>
            <a:off x="5715000" y="4025900"/>
            <a:ext cx="1892300" cy="914400"/>
          </a:xfrm>
          <a:prstGeom prst="rect">
            <a:avLst/>
          </a:prstGeom>
        </p:spPr>
      </p:pic>
      <p:pic>
        <p:nvPicPr>
          <p:cNvPr id="408" name="Image 408"/>
          <p:cNvPicPr>
            <a:picLocks noChangeAspect="1"/>
          </p:cNvPicPr>
          <p:nvPr/>
        </p:nvPicPr>
        <p:blipFill>
          <a:blip r:embed="rId33"/>
          <a:stretch>
            <a:fillRect/>
          </a:stretch>
        </p:blipFill>
        <p:spPr>
          <a:xfrm>
            <a:off x="1511300" y="4940300"/>
            <a:ext cx="1397000" cy="647700"/>
          </a:xfrm>
          <a:prstGeom prst="rect">
            <a:avLst/>
          </a:prstGeom>
        </p:spPr>
      </p:pic>
      <p:pic>
        <p:nvPicPr>
          <p:cNvPr id="409" name="Image 409"/>
          <p:cNvPicPr>
            <a:picLocks noChangeAspect="1"/>
          </p:cNvPicPr>
          <p:nvPr/>
        </p:nvPicPr>
        <p:blipFill>
          <a:blip r:embed="rId34"/>
          <a:stretch>
            <a:fillRect/>
          </a:stretch>
        </p:blipFill>
        <p:spPr>
          <a:xfrm>
            <a:off x="2908300" y="4940300"/>
            <a:ext cx="1663700" cy="647700"/>
          </a:xfrm>
          <a:prstGeom prst="rect">
            <a:avLst/>
          </a:prstGeom>
        </p:spPr>
      </p:pic>
      <p:pic>
        <p:nvPicPr>
          <p:cNvPr id="410" name="Image 410"/>
          <p:cNvPicPr>
            <a:picLocks noChangeAspect="1"/>
          </p:cNvPicPr>
          <p:nvPr/>
        </p:nvPicPr>
        <p:blipFill>
          <a:blip r:embed="rId35"/>
          <a:stretch>
            <a:fillRect/>
          </a:stretch>
        </p:blipFill>
        <p:spPr>
          <a:xfrm>
            <a:off x="4572000" y="4940300"/>
            <a:ext cx="1143000" cy="647700"/>
          </a:xfrm>
          <a:prstGeom prst="rect">
            <a:avLst/>
          </a:prstGeom>
        </p:spPr>
      </p:pic>
      <p:pic>
        <p:nvPicPr>
          <p:cNvPr id="411" name="Image 411"/>
          <p:cNvPicPr>
            <a:picLocks noChangeAspect="1"/>
          </p:cNvPicPr>
          <p:nvPr/>
        </p:nvPicPr>
        <p:blipFill>
          <a:blip r:embed="rId36"/>
          <a:stretch>
            <a:fillRect/>
          </a:stretch>
        </p:blipFill>
        <p:spPr>
          <a:xfrm>
            <a:off x="5715000" y="4940300"/>
            <a:ext cx="1892300" cy="647700"/>
          </a:xfrm>
          <a:prstGeom prst="rect">
            <a:avLst/>
          </a:prstGeom>
        </p:spPr>
      </p:pic>
      <p:pic>
        <p:nvPicPr>
          <p:cNvPr id="412" name="Image 412"/>
          <p:cNvPicPr>
            <a:picLocks noChangeAspect="1"/>
          </p:cNvPicPr>
          <p:nvPr/>
        </p:nvPicPr>
        <p:blipFill>
          <a:blip r:embed="rId37"/>
          <a:stretch>
            <a:fillRect/>
          </a:stretch>
        </p:blipFill>
        <p:spPr>
          <a:xfrm>
            <a:off x="1511300" y="5588000"/>
            <a:ext cx="1397000" cy="635000"/>
          </a:xfrm>
          <a:prstGeom prst="rect">
            <a:avLst/>
          </a:prstGeom>
        </p:spPr>
      </p:pic>
      <p:pic>
        <p:nvPicPr>
          <p:cNvPr id="413" name="Image 413"/>
          <p:cNvPicPr>
            <a:picLocks noChangeAspect="1"/>
          </p:cNvPicPr>
          <p:nvPr/>
        </p:nvPicPr>
        <p:blipFill>
          <a:blip r:embed="rId38"/>
          <a:stretch>
            <a:fillRect/>
          </a:stretch>
        </p:blipFill>
        <p:spPr>
          <a:xfrm>
            <a:off x="2908300" y="5588000"/>
            <a:ext cx="1663700" cy="635000"/>
          </a:xfrm>
          <a:prstGeom prst="rect">
            <a:avLst/>
          </a:prstGeom>
        </p:spPr>
      </p:pic>
      <p:pic>
        <p:nvPicPr>
          <p:cNvPr id="414" name="Image 414"/>
          <p:cNvPicPr>
            <a:picLocks noChangeAspect="1"/>
          </p:cNvPicPr>
          <p:nvPr/>
        </p:nvPicPr>
        <p:blipFill>
          <a:blip r:embed="rId39"/>
          <a:stretch>
            <a:fillRect/>
          </a:stretch>
        </p:blipFill>
        <p:spPr>
          <a:xfrm>
            <a:off x="4572000" y="5588000"/>
            <a:ext cx="1143000" cy="635000"/>
          </a:xfrm>
          <a:prstGeom prst="rect">
            <a:avLst/>
          </a:prstGeom>
        </p:spPr>
      </p:pic>
      <p:pic>
        <p:nvPicPr>
          <p:cNvPr id="415" name="Image 415"/>
          <p:cNvPicPr>
            <a:picLocks noChangeAspect="1"/>
          </p:cNvPicPr>
          <p:nvPr/>
        </p:nvPicPr>
        <p:blipFill>
          <a:blip r:embed="rId40"/>
          <a:stretch>
            <a:fillRect/>
          </a:stretch>
        </p:blipFill>
        <p:spPr>
          <a:xfrm>
            <a:off x="5715000" y="5588000"/>
            <a:ext cx="1892300" cy="635000"/>
          </a:xfrm>
          <a:prstGeom prst="rect">
            <a:avLst/>
          </a:prstGeom>
        </p:spPr>
      </p:pic>
      <p:pic>
        <p:nvPicPr>
          <p:cNvPr id="416" name="Image 416"/>
          <p:cNvPicPr>
            <a:picLocks noChangeAspect="1"/>
          </p:cNvPicPr>
          <p:nvPr/>
        </p:nvPicPr>
        <p:blipFill>
          <a:blip r:embed="rId41"/>
          <a:stretch>
            <a:fillRect/>
          </a:stretch>
        </p:blipFill>
        <p:spPr>
          <a:xfrm>
            <a:off x="1511300" y="6223000"/>
            <a:ext cx="1397000" cy="368300"/>
          </a:xfrm>
          <a:prstGeom prst="rect">
            <a:avLst/>
          </a:prstGeom>
        </p:spPr>
      </p:pic>
      <p:pic>
        <p:nvPicPr>
          <p:cNvPr id="417" name="Image 417"/>
          <p:cNvPicPr>
            <a:picLocks noChangeAspect="1"/>
          </p:cNvPicPr>
          <p:nvPr/>
        </p:nvPicPr>
        <p:blipFill>
          <a:blip r:embed="rId42"/>
          <a:stretch>
            <a:fillRect/>
          </a:stretch>
        </p:blipFill>
        <p:spPr>
          <a:xfrm>
            <a:off x="2908300" y="6223000"/>
            <a:ext cx="1663700" cy="368300"/>
          </a:xfrm>
          <a:prstGeom prst="rect">
            <a:avLst/>
          </a:prstGeom>
        </p:spPr>
      </p:pic>
      <p:pic>
        <p:nvPicPr>
          <p:cNvPr id="418" name="Image 418"/>
          <p:cNvPicPr>
            <a:picLocks noChangeAspect="1"/>
          </p:cNvPicPr>
          <p:nvPr/>
        </p:nvPicPr>
        <p:blipFill>
          <a:blip r:embed="rId43"/>
          <a:stretch>
            <a:fillRect/>
          </a:stretch>
        </p:blipFill>
        <p:spPr>
          <a:xfrm>
            <a:off x="4572000" y="6223000"/>
            <a:ext cx="1143000" cy="368300"/>
          </a:xfrm>
          <a:prstGeom prst="rect">
            <a:avLst/>
          </a:prstGeom>
        </p:spPr>
      </p:pic>
      <p:pic>
        <p:nvPicPr>
          <p:cNvPr id="419" name="Image 419"/>
          <p:cNvPicPr>
            <a:picLocks noChangeAspect="1"/>
          </p:cNvPicPr>
          <p:nvPr/>
        </p:nvPicPr>
        <p:blipFill>
          <a:blip r:embed="rId44"/>
          <a:stretch>
            <a:fillRect/>
          </a:stretch>
        </p:blipFill>
        <p:spPr>
          <a:xfrm>
            <a:off x="5715000" y="6223000"/>
            <a:ext cx="1892300" cy="368300"/>
          </a:xfrm>
          <a:prstGeom prst="rect">
            <a:avLst/>
          </a:prstGeom>
        </p:spPr>
      </p:pic>
      <p:sp>
        <p:nvSpPr>
          <p:cNvPr id="2" name="Freeform 3"/>
          <p:cNvSpPr/>
          <p:nvPr/>
        </p:nvSpPr>
        <p:spPr>
          <a:xfrm>
            <a:off x="2915793" y="1262379"/>
            <a:ext cx="0" cy="5346725"/>
          </a:xfrm>
          <a:custGeom>
            <a:avLst/>
            <a:gdLst/>
            <a:ahLst/>
            <a:cxnLst/>
            <a:rect l="0" t="0" r="0" b="0"/>
            <a:pathLst>
              <a:path h="5346725">
                <a:moveTo>
                  <a:pt x="0" y="0"/>
                </a:moveTo>
                <a:lnTo>
                  <a:pt x="0" y="5346725"/>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3"/>
          <p:cNvSpPr/>
          <p:nvPr/>
        </p:nvSpPr>
        <p:spPr>
          <a:xfrm>
            <a:off x="4572000" y="1262379"/>
            <a:ext cx="0" cy="5346725"/>
          </a:xfrm>
          <a:custGeom>
            <a:avLst/>
            <a:gdLst/>
            <a:ahLst/>
            <a:cxnLst/>
            <a:rect l="0" t="0" r="0" b="0"/>
            <a:pathLst>
              <a:path h="5346725">
                <a:moveTo>
                  <a:pt x="0" y="0"/>
                </a:moveTo>
                <a:lnTo>
                  <a:pt x="0" y="5346725"/>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Freeform 3"/>
          <p:cNvSpPr/>
          <p:nvPr/>
        </p:nvSpPr>
        <p:spPr>
          <a:xfrm>
            <a:off x="5724143" y="1262379"/>
            <a:ext cx="0" cy="5346725"/>
          </a:xfrm>
          <a:custGeom>
            <a:avLst/>
            <a:gdLst/>
            <a:ahLst/>
            <a:cxnLst/>
            <a:rect l="0" t="0" r="0" b="0"/>
            <a:pathLst>
              <a:path h="5346725">
                <a:moveTo>
                  <a:pt x="0" y="0"/>
                </a:moveTo>
                <a:lnTo>
                  <a:pt x="0" y="5346725"/>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Freeform 3"/>
          <p:cNvSpPr/>
          <p:nvPr/>
        </p:nvSpPr>
        <p:spPr>
          <a:xfrm>
            <a:off x="1517650" y="1639570"/>
            <a:ext cx="6108699" cy="0"/>
          </a:xfrm>
          <a:custGeom>
            <a:avLst/>
            <a:gdLst/>
            <a:ahLst/>
            <a:cxnLst/>
            <a:rect l="0" t="0" r="0" b="0"/>
            <a:pathLst>
              <a:path w="6108699">
                <a:moveTo>
                  <a:pt x="0" y="0"/>
                </a:moveTo>
                <a:lnTo>
                  <a:pt x="6108699" y="0"/>
                </a:lnTo>
              </a:path>
            </a:pathLst>
          </a:custGeom>
          <a:ln w="39687">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Freeform 3"/>
          <p:cNvSpPr/>
          <p:nvPr/>
        </p:nvSpPr>
        <p:spPr>
          <a:xfrm>
            <a:off x="1517650" y="2010410"/>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Freeform 3"/>
          <p:cNvSpPr/>
          <p:nvPr/>
        </p:nvSpPr>
        <p:spPr>
          <a:xfrm>
            <a:off x="1517650" y="2381250"/>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Freeform 3"/>
          <p:cNvSpPr/>
          <p:nvPr/>
        </p:nvSpPr>
        <p:spPr>
          <a:xfrm>
            <a:off x="1517650" y="2752090"/>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Freeform 3"/>
          <p:cNvSpPr/>
          <p:nvPr/>
        </p:nvSpPr>
        <p:spPr>
          <a:xfrm>
            <a:off x="1517650" y="3122930"/>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Freeform 3"/>
          <p:cNvSpPr/>
          <p:nvPr/>
        </p:nvSpPr>
        <p:spPr>
          <a:xfrm>
            <a:off x="1517650" y="4037330"/>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Freeform 3"/>
          <p:cNvSpPr/>
          <p:nvPr/>
        </p:nvSpPr>
        <p:spPr>
          <a:xfrm>
            <a:off x="1517650" y="4951730"/>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Freeform 3"/>
          <p:cNvSpPr/>
          <p:nvPr/>
        </p:nvSpPr>
        <p:spPr>
          <a:xfrm>
            <a:off x="1517650" y="5591835"/>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Freeform 3"/>
          <p:cNvSpPr/>
          <p:nvPr/>
        </p:nvSpPr>
        <p:spPr>
          <a:xfrm>
            <a:off x="1517650" y="6231915"/>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2" name="Freeform 3"/>
          <p:cNvSpPr/>
          <p:nvPr/>
        </p:nvSpPr>
        <p:spPr>
          <a:xfrm>
            <a:off x="1523999" y="1262379"/>
            <a:ext cx="0" cy="5346725"/>
          </a:xfrm>
          <a:custGeom>
            <a:avLst/>
            <a:gdLst/>
            <a:ahLst/>
            <a:cxnLst/>
            <a:rect l="0" t="0" r="0" b="0"/>
            <a:pathLst>
              <a:path h="5346725">
                <a:moveTo>
                  <a:pt x="0" y="0"/>
                </a:moveTo>
                <a:lnTo>
                  <a:pt x="0" y="5346725"/>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3" name="Freeform 3"/>
          <p:cNvSpPr/>
          <p:nvPr/>
        </p:nvSpPr>
        <p:spPr>
          <a:xfrm>
            <a:off x="7619999" y="1262379"/>
            <a:ext cx="0" cy="5346725"/>
          </a:xfrm>
          <a:custGeom>
            <a:avLst/>
            <a:gdLst/>
            <a:ahLst/>
            <a:cxnLst/>
            <a:rect l="0" t="0" r="0" b="0"/>
            <a:pathLst>
              <a:path h="5346725">
                <a:moveTo>
                  <a:pt x="0" y="0"/>
                </a:moveTo>
                <a:lnTo>
                  <a:pt x="0" y="5346725"/>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4" name="Freeform 3"/>
          <p:cNvSpPr/>
          <p:nvPr/>
        </p:nvSpPr>
        <p:spPr>
          <a:xfrm>
            <a:off x="1517650" y="1268729"/>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5" name="Freeform 3"/>
          <p:cNvSpPr/>
          <p:nvPr/>
        </p:nvSpPr>
        <p:spPr>
          <a:xfrm>
            <a:off x="1517650" y="6602755"/>
            <a:ext cx="6108699" cy="0"/>
          </a:xfrm>
          <a:custGeom>
            <a:avLst/>
            <a:gdLst/>
            <a:ahLst/>
            <a:cxnLst/>
            <a:rect l="0" t="0" r="0" b="0"/>
            <a:pathLst>
              <a:path w="6108699">
                <a:moveTo>
                  <a:pt x="0" y="0"/>
                </a:moveTo>
                <a:lnTo>
                  <a:pt x="6108699" y="0"/>
                </a:lnTo>
              </a:path>
            </a:pathLst>
          </a:custGeom>
          <a:ln w="13229">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6" name="TextBox 1"/>
          <p:cNvSpPr txBox="1"/>
          <p:nvPr/>
        </p:nvSpPr>
        <p:spPr>
          <a:xfrm>
            <a:off x="2046096" y="135686"/>
            <a:ext cx="6706102" cy="559308"/>
          </a:xfrm>
          <a:prstGeom prst="rect">
            <a:avLst/>
          </a:prstGeom>
          <a:noFill/>
        </p:spPr>
        <p:txBody>
          <a:bodyPr wrap="none" lIns="0" tIns="0" rIns="0" rtlCol="0">
            <a:spAutoFit/>
          </a:bodyPr>
          <a:lstStyle/>
          <a:p>
            <a:r>
              <a:rPr lang="en-US" altLang="zh-CN" sz="4400" dirty="0" smtClean="0">
                <a:solidFill>
                  <a:srgbClr val="000000"/>
                </a:solidFill>
                <a:latin typeface="Times New Roman"/>
              </a:rPr>
              <a:t>民事及行政訴訟案件之歷程</a:t>
            </a:r>
          </a:p>
        </p:txBody>
      </p:sp>
      <p:sp>
        <p:nvSpPr>
          <p:cNvPr id="357" name="TextBox 2"/>
          <p:cNvSpPr txBox="1"/>
          <p:nvPr/>
        </p:nvSpPr>
        <p:spPr>
          <a:xfrm>
            <a:off x="1615694" y="1351305"/>
            <a:ext cx="914400" cy="228600"/>
          </a:xfrm>
          <a:prstGeom prst="rect">
            <a:avLst/>
          </a:prstGeom>
          <a:noFill/>
        </p:spPr>
        <p:txBody>
          <a:bodyPr wrap="none" lIns="0" tIns="0" rIns="0" rtlCol="0">
            <a:spAutoFit/>
          </a:bodyPr>
          <a:lstStyle/>
          <a:p>
            <a:r>
              <a:rPr lang="en-US" altLang="zh-CN" sz="1800" dirty="0" smtClean="0">
                <a:solidFill>
                  <a:srgbClr val="FFFFFF"/>
                </a:solidFill>
                <a:latin typeface="Times New Roman"/>
              </a:rPr>
              <a:t>專利字號</a:t>
            </a:r>
          </a:p>
        </p:txBody>
      </p:sp>
      <p:sp>
        <p:nvSpPr>
          <p:cNvPr id="3" name="TextBox 3"/>
          <p:cNvSpPr txBox="1"/>
          <p:nvPr/>
        </p:nvSpPr>
        <p:spPr>
          <a:xfrm>
            <a:off x="3007741" y="1351305"/>
            <a:ext cx="914400" cy="228600"/>
          </a:xfrm>
          <a:prstGeom prst="rect">
            <a:avLst/>
          </a:prstGeom>
          <a:noFill/>
        </p:spPr>
        <p:txBody>
          <a:bodyPr wrap="none" lIns="0" tIns="0" rIns="0" rtlCol="0">
            <a:spAutoFit/>
          </a:bodyPr>
          <a:lstStyle/>
          <a:p>
            <a:r>
              <a:rPr lang="en-US" altLang="zh-CN" sz="1800" dirty="0" smtClean="0">
                <a:solidFill>
                  <a:srgbClr val="FFFFFF"/>
                </a:solidFill>
                <a:latin typeface="Times New Roman"/>
              </a:rPr>
              <a:t>判決字號</a:t>
            </a:r>
          </a:p>
        </p:txBody>
      </p:sp>
      <p:sp>
        <p:nvSpPr>
          <p:cNvPr id="4" name="TextBox 4"/>
          <p:cNvSpPr txBox="1"/>
          <p:nvPr/>
        </p:nvSpPr>
        <p:spPr>
          <a:xfrm>
            <a:off x="4664329" y="1351305"/>
            <a:ext cx="457200" cy="228600"/>
          </a:xfrm>
          <a:prstGeom prst="rect">
            <a:avLst/>
          </a:prstGeom>
          <a:noFill/>
        </p:spPr>
        <p:txBody>
          <a:bodyPr wrap="none" lIns="0" tIns="0" rIns="0" rtlCol="0">
            <a:spAutoFit/>
          </a:bodyPr>
          <a:lstStyle/>
          <a:p>
            <a:r>
              <a:rPr lang="en-US" altLang="zh-CN" sz="1800" dirty="0" smtClean="0">
                <a:solidFill>
                  <a:srgbClr val="FFFFFF"/>
                </a:solidFill>
                <a:latin typeface="Times New Roman"/>
              </a:rPr>
              <a:t>日期</a:t>
            </a:r>
          </a:p>
        </p:txBody>
      </p:sp>
      <p:sp>
        <p:nvSpPr>
          <p:cNvPr id="5" name="TextBox 5"/>
          <p:cNvSpPr txBox="1"/>
          <p:nvPr/>
        </p:nvSpPr>
        <p:spPr>
          <a:xfrm>
            <a:off x="5816473" y="1351305"/>
            <a:ext cx="914400" cy="228600"/>
          </a:xfrm>
          <a:prstGeom prst="rect">
            <a:avLst/>
          </a:prstGeom>
          <a:noFill/>
        </p:spPr>
        <p:txBody>
          <a:bodyPr wrap="none" lIns="0" tIns="0" rIns="0" rtlCol="0">
            <a:spAutoFit/>
          </a:bodyPr>
          <a:lstStyle/>
          <a:p>
            <a:r>
              <a:rPr lang="en-US" altLang="zh-CN" sz="1800" dirty="0" smtClean="0">
                <a:solidFill>
                  <a:srgbClr val="FFFFFF"/>
                </a:solidFill>
                <a:latin typeface="Times New Roman"/>
              </a:rPr>
              <a:t>判決結果</a:t>
            </a:r>
          </a:p>
        </p:txBody>
      </p:sp>
      <p:sp>
        <p:nvSpPr>
          <p:cNvPr id="6" name="TextBox 6"/>
          <p:cNvSpPr txBox="1"/>
          <p:nvPr/>
        </p:nvSpPr>
        <p:spPr>
          <a:xfrm>
            <a:off x="1615694" y="1750644"/>
            <a:ext cx="774725" cy="205740"/>
          </a:xfrm>
          <a:prstGeom prst="rect">
            <a:avLst/>
          </a:prstGeom>
          <a:noFill/>
        </p:spPr>
        <p:txBody>
          <a:bodyPr wrap="none" lIns="0" tIns="0" rIns="0" rtlCol="0">
            <a:spAutoFit/>
          </a:bodyPr>
          <a:lstStyle/>
          <a:p>
            <a:r>
              <a:rPr lang="en-US" altLang="zh-CN" sz="1800" b="1" dirty="0" smtClean="0">
                <a:solidFill>
                  <a:srgbClr val="C00000"/>
                </a:solidFill>
                <a:latin typeface="Times New Roman"/>
              </a:rPr>
              <a:t>I262778</a:t>
            </a:r>
          </a:p>
        </p:txBody>
      </p:sp>
      <p:sp>
        <p:nvSpPr>
          <p:cNvPr id="7" name="TextBox 7"/>
          <p:cNvSpPr txBox="1"/>
          <p:nvPr/>
        </p:nvSpPr>
        <p:spPr>
          <a:xfrm>
            <a:off x="3007741" y="1722145"/>
            <a:ext cx="1261567" cy="232714"/>
          </a:xfrm>
          <a:prstGeom prst="rect">
            <a:avLst/>
          </a:prstGeom>
          <a:noFill/>
        </p:spPr>
        <p:txBody>
          <a:bodyPr wrap="none" lIns="0" tIns="0" rIns="0" rtlCol="0">
            <a:spAutoFit/>
          </a:bodyPr>
          <a:lstStyle/>
          <a:p>
            <a:r>
              <a:rPr lang="en-US" altLang="zh-CN" sz="1800" b="1" dirty="0" smtClean="0">
                <a:solidFill>
                  <a:srgbClr val="C00000"/>
                </a:solidFill>
                <a:latin typeface="Times New Roman"/>
              </a:rPr>
              <a:t>98,民專訴,36</a:t>
            </a:r>
          </a:p>
        </p:txBody>
      </p:sp>
      <p:sp>
        <p:nvSpPr>
          <p:cNvPr id="8" name="TextBox 8"/>
          <p:cNvSpPr txBox="1"/>
          <p:nvPr/>
        </p:nvSpPr>
        <p:spPr>
          <a:xfrm>
            <a:off x="4664329" y="1750644"/>
            <a:ext cx="788898" cy="205740"/>
          </a:xfrm>
          <a:prstGeom prst="rect">
            <a:avLst/>
          </a:prstGeom>
          <a:noFill/>
        </p:spPr>
        <p:txBody>
          <a:bodyPr wrap="none" lIns="0" tIns="0" rIns="0" rtlCol="0">
            <a:spAutoFit/>
          </a:bodyPr>
          <a:lstStyle/>
          <a:p>
            <a:r>
              <a:rPr lang="en-US" altLang="zh-CN" sz="1800" b="1" dirty="0" smtClean="0">
                <a:solidFill>
                  <a:srgbClr val="C00000"/>
                </a:solidFill>
                <a:latin typeface="Times New Roman"/>
              </a:rPr>
              <a:t>98.11.23</a:t>
            </a:r>
          </a:p>
        </p:txBody>
      </p:sp>
      <p:sp>
        <p:nvSpPr>
          <p:cNvPr id="9" name="TextBox 9"/>
          <p:cNvSpPr txBox="1"/>
          <p:nvPr/>
        </p:nvSpPr>
        <p:spPr>
          <a:xfrm>
            <a:off x="5816473" y="1722145"/>
            <a:ext cx="914400" cy="228600"/>
          </a:xfrm>
          <a:prstGeom prst="rect">
            <a:avLst/>
          </a:prstGeom>
          <a:noFill/>
        </p:spPr>
        <p:txBody>
          <a:bodyPr wrap="none" lIns="0" tIns="0" rIns="0" rtlCol="0">
            <a:spAutoFit/>
          </a:bodyPr>
          <a:lstStyle/>
          <a:p>
            <a:r>
              <a:rPr lang="en-US" altLang="zh-CN" sz="1800" dirty="0" smtClean="0">
                <a:solidFill>
                  <a:srgbClr val="C00000"/>
                </a:solidFill>
                <a:latin typeface="Times New Roman"/>
              </a:rPr>
              <a:t>專利無效</a:t>
            </a:r>
          </a:p>
        </p:txBody>
      </p:sp>
      <p:sp>
        <p:nvSpPr>
          <p:cNvPr id="10" name="TextBox 10"/>
          <p:cNvSpPr txBox="1"/>
          <p:nvPr/>
        </p:nvSpPr>
        <p:spPr>
          <a:xfrm>
            <a:off x="1615694" y="2121611"/>
            <a:ext cx="774725" cy="205740"/>
          </a:xfrm>
          <a:prstGeom prst="rect">
            <a:avLst/>
          </a:prstGeom>
          <a:noFill/>
        </p:spPr>
        <p:txBody>
          <a:bodyPr wrap="none" lIns="0" tIns="0" rIns="0" rtlCol="0">
            <a:spAutoFit/>
          </a:bodyPr>
          <a:lstStyle/>
          <a:p>
            <a:r>
              <a:rPr lang="en-US" altLang="zh-CN" sz="1800" b="1" dirty="0" smtClean="0">
                <a:solidFill>
                  <a:srgbClr val="C00000"/>
                </a:solidFill>
                <a:latin typeface="Times New Roman"/>
              </a:rPr>
              <a:t>I262778</a:t>
            </a:r>
          </a:p>
        </p:txBody>
      </p:sp>
      <p:sp>
        <p:nvSpPr>
          <p:cNvPr id="11" name="TextBox 11"/>
          <p:cNvSpPr txBox="1"/>
          <p:nvPr/>
        </p:nvSpPr>
        <p:spPr>
          <a:xfrm>
            <a:off x="3007741" y="2093112"/>
            <a:ext cx="1147571" cy="232714"/>
          </a:xfrm>
          <a:prstGeom prst="rect">
            <a:avLst/>
          </a:prstGeom>
          <a:noFill/>
        </p:spPr>
        <p:txBody>
          <a:bodyPr wrap="none" lIns="0" tIns="0" rIns="0" rtlCol="0">
            <a:spAutoFit/>
          </a:bodyPr>
          <a:lstStyle/>
          <a:p>
            <a:r>
              <a:rPr lang="en-US" altLang="zh-CN" sz="1800" b="1" dirty="0" smtClean="0">
                <a:solidFill>
                  <a:srgbClr val="C00000"/>
                </a:solidFill>
                <a:latin typeface="Times New Roman"/>
              </a:rPr>
              <a:t>99,民專上,6</a:t>
            </a:r>
          </a:p>
        </p:txBody>
      </p:sp>
      <p:sp>
        <p:nvSpPr>
          <p:cNvPr id="12" name="TextBox 12"/>
          <p:cNvSpPr txBox="1"/>
          <p:nvPr/>
        </p:nvSpPr>
        <p:spPr>
          <a:xfrm>
            <a:off x="4664329" y="2121611"/>
            <a:ext cx="788898" cy="205740"/>
          </a:xfrm>
          <a:prstGeom prst="rect">
            <a:avLst/>
          </a:prstGeom>
          <a:noFill/>
        </p:spPr>
        <p:txBody>
          <a:bodyPr wrap="none" lIns="0" tIns="0" rIns="0" rtlCol="0">
            <a:spAutoFit/>
          </a:bodyPr>
          <a:lstStyle/>
          <a:p>
            <a:r>
              <a:rPr lang="en-US" altLang="zh-CN" sz="1800" b="1" dirty="0" smtClean="0">
                <a:solidFill>
                  <a:srgbClr val="C00000"/>
                </a:solidFill>
                <a:latin typeface="Times New Roman"/>
              </a:rPr>
              <a:t>99.10.11</a:t>
            </a:r>
          </a:p>
        </p:txBody>
      </p:sp>
      <p:sp>
        <p:nvSpPr>
          <p:cNvPr id="13" name="TextBox 13"/>
          <p:cNvSpPr txBox="1"/>
          <p:nvPr/>
        </p:nvSpPr>
        <p:spPr>
          <a:xfrm>
            <a:off x="5816473" y="2093112"/>
            <a:ext cx="914400" cy="228600"/>
          </a:xfrm>
          <a:prstGeom prst="rect">
            <a:avLst/>
          </a:prstGeom>
          <a:noFill/>
        </p:spPr>
        <p:txBody>
          <a:bodyPr wrap="none" lIns="0" tIns="0" rIns="0" rtlCol="0">
            <a:spAutoFit/>
          </a:bodyPr>
          <a:lstStyle/>
          <a:p>
            <a:r>
              <a:rPr lang="en-US" altLang="zh-CN" sz="1800" dirty="0" smtClean="0">
                <a:solidFill>
                  <a:srgbClr val="C00000"/>
                </a:solidFill>
                <a:latin typeface="Times New Roman"/>
              </a:rPr>
              <a:t>專利無效</a:t>
            </a:r>
          </a:p>
        </p:txBody>
      </p:sp>
      <p:sp>
        <p:nvSpPr>
          <p:cNvPr id="14" name="TextBox 14"/>
          <p:cNvSpPr txBox="1"/>
          <p:nvPr/>
        </p:nvSpPr>
        <p:spPr>
          <a:xfrm>
            <a:off x="1615694" y="2492578"/>
            <a:ext cx="850849" cy="205740"/>
          </a:xfrm>
          <a:prstGeom prst="rect">
            <a:avLst/>
          </a:prstGeom>
          <a:noFill/>
        </p:spPr>
        <p:txBody>
          <a:bodyPr wrap="none" lIns="0" tIns="0" rIns="0" rtlCol="0">
            <a:spAutoFit/>
          </a:bodyPr>
          <a:lstStyle/>
          <a:p>
            <a:r>
              <a:rPr lang="en-US" altLang="zh-CN" sz="1800" b="1" dirty="0" smtClean="0">
                <a:solidFill>
                  <a:srgbClr val="CB9800"/>
                </a:solidFill>
                <a:latin typeface="Times New Roman"/>
              </a:rPr>
              <a:t>D124448</a:t>
            </a:r>
          </a:p>
        </p:txBody>
      </p:sp>
      <p:sp>
        <p:nvSpPr>
          <p:cNvPr id="15" name="TextBox 15"/>
          <p:cNvSpPr txBox="1"/>
          <p:nvPr/>
        </p:nvSpPr>
        <p:spPr>
          <a:xfrm>
            <a:off x="3007741" y="2464079"/>
            <a:ext cx="1261567" cy="232714"/>
          </a:xfrm>
          <a:prstGeom prst="rect">
            <a:avLst/>
          </a:prstGeom>
          <a:noFill/>
        </p:spPr>
        <p:txBody>
          <a:bodyPr wrap="none" lIns="0" tIns="0" rIns="0" rtlCol="0">
            <a:spAutoFit/>
          </a:bodyPr>
          <a:lstStyle/>
          <a:p>
            <a:r>
              <a:rPr lang="en-US" altLang="zh-CN" sz="1800" b="1" dirty="0" smtClean="0">
                <a:solidFill>
                  <a:srgbClr val="CB9800"/>
                </a:solidFill>
                <a:latin typeface="Times New Roman"/>
              </a:rPr>
              <a:t>98,民專訴,94</a:t>
            </a:r>
          </a:p>
        </p:txBody>
      </p:sp>
      <p:sp>
        <p:nvSpPr>
          <p:cNvPr id="16" name="TextBox 16"/>
          <p:cNvSpPr txBox="1"/>
          <p:nvPr/>
        </p:nvSpPr>
        <p:spPr>
          <a:xfrm>
            <a:off x="4664329" y="2492578"/>
            <a:ext cx="801014" cy="205740"/>
          </a:xfrm>
          <a:prstGeom prst="rect">
            <a:avLst/>
          </a:prstGeom>
          <a:noFill/>
        </p:spPr>
        <p:txBody>
          <a:bodyPr wrap="none" lIns="0" tIns="0" rIns="0" rtlCol="0">
            <a:spAutoFit/>
          </a:bodyPr>
          <a:lstStyle/>
          <a:p>
            <a:r>
              <a:rPr lang="en-US" altLang="zh-CN" sz="1800" b="1" dirty="0" smtClean="0">
                <a:solidFill>
                  <a:srgbClr val="CB9800"/>
                </a:solidFill>
                <a:latin typeface="Times New Roman"/>
              </a:rPr>
              <a:t>98.12.14</a:t>
            </a:r>
          </a:p>
        </p:txBody>
      </p:sp>
      <p:sp>
        <p:nvSpPr>
          <p:cNvPr id="17" name="TextBox 17"/>
          <p:cNvSpPr txBox="1"/>
          <p:nvPr/>
        </p:nvSpPr>
        <p:spPr>
          <a:xfrm>
            <a:off x="5816473" y="2464079"/>
            <a:ext cx="1600200" cy="228600"/>
          </a:xfrm>
          <a:prstGeom prst="rect">
            <a:avLst/>
          </a:prstGeom>
          <a:noFill/>
        </p:spPr>
        <p:txBody>
          <a:bodyPr wrap="none" lIns="0" tIns="0" rIns="0" rtlCol="0">
            <a:spAutoFit/>
          </a:bodyPr>
          <a:lstStyle/>
          <a:p>
            <a:r>
              <a:rPr lang="en-US" altLang="zh-CN" sz="1800" dirty="0" smtClean="0">
                <a:solidFill>
                  <a:srgbClr val="CB9800"/>
                </a:solidFill>
                <a:latin typeface="Times New Roman"/>
              </a:rPr>
              <a:t>非專利申請權人</a:t>
            </a:r>
          </a:p>
        </p:txBody>
      </p:sp>
      <p:sp>
        <p:nvSpPr>
          <p:cNvPr id="18" name="TextBox 18"/>
          <p:cNvSpPr txBox="1"/>
          <p:nvPr/>
        </p:nvSpPr>
        <p:spPr>
          <a:xfrm>
            <a:off x="1615694" y="2863337"/>
            <a:ext cx="851068" cy="206014"/>
          </a:xfrm>
          <a:prstGeom prst="rect">
            <a:avLst/>
          </a:prstGeom>
          <a:noFill/>
        </p:spPr>
        <p:txBody>
          <a:bodyPr wrap="none" lIns="0" tIns="0" rIns="0" rtlCol="0">
            <a:spAutoFit/>
          </a:bodyPr>
          <a:lstStyle/>
          <a:p>
            <a:r>
              <a:rPr lang="en-US" altLang="zh-CN" sz="1800" b="1" dirty="0" smtClean="0">
                <a:solidFill>
                  <a:srgbClr val="CB9800"/>
                </a:solidFill>
                <a:latin typeface="Times New Roman"/>
              </a:rPr>
              <a:t>D124448</a:t>
            </a:r>
          </a:p>
        </p:txBody>
      </p:sp>
      <p:sp>
        <p:nvSpPr>
          <p:cNvPr id="19" name="TextBox 19"/>
          <p:cNvSpPr txBox="1"/>
          <p:nvPr/>
        </p:nvSpPr>
        <p:spPr>
          <a:xfrm>
            <a:off x="3007741" y="2834802"/>
            <a:ext cx="1147724" cy="233025"/>
          </a:xfrm>
          <a:prstGeom prst="rect">
            <a:avLst/>
          </a:prstGeom>
          <a:noFill/>
        </p:spPr>
        <p:txBody>
          <a:bodyPr wrap="none" lIns="0" tIns="0" rIns="0" rtlCol="0">
            <a:spAutoFit/>
          </a:bodyPr>
          <a:lstStyle/>
          <a:p>
            <a:r>
              <a:rPr lang="en-US" altLang="zh-CN" sz="1800" b="1" dirty="0" smtClean="0">
                <a:solidFill>
                  <a:srgbClr val="CB9800"/>
                </a:solidFill>
                <a:latin typeface="Times New Roman"/>
              </a:rPr>
              <a:t>99,民專上,3</a:t>
            </a:r>
          </a:p>
        </p:txBody>
      </p:sp>
      <p:sp>
        <p:nvSpPr>
          <p:cNvPr id="20" name="TextBox 20"/>
          <p:cNvSpPr txBox="1"/>
          <p:nvPr/>
        </p:nvSpPr>
        <p:spPr>
          <a:xfrm>
            <a:off x="4664329" y="2863337"/>
            <a:ext cx="687401" cy="206014"/>
          </a:xfrm>
          <a:prstGeom prst="rect">
            <a:avLst/>
          </a:prstGeom>
          <a:noFill/>
        </p:spPr>
        <p:txBody>
          <a:bodyPr wrap="none" lIns="0" tIns="0" rIns="0" rtlCol="0">
            <a:spAutoFit/>
          </a:bodyPr>
          <a:lstStyle/>
          <a:p>
            <a:r>
              <a:rPr lang="en-US" altLang="zh-CN" sz="1800" b="1" dirty="0" smtClean="0">
                <a:solidFill>
                  <a:srgbClr val="CB9800"/>
                </a:solidFill>
                <a:latin typeface="Times New Roman"/>
              </a:rPr>
              <a:t>99.9.16</a:t>
            </a:r>
          </a:p>
        </p:txBody>
      </p:sp>
      <p:sp>
        <p:nvSpPr>
          <p:cNvPr id="21" name="TextBox 21"/>
          <p:cNvSpPr txBox="1"/>
          <p:nvPr/>
        </p:nvSpPr>
        <p:spPr>
          <a:xfrm>
            <a:off x="5816473" y="2834802"/>
            <a:ext cx="1600504" cy="228904"/>
          </a:xfrm>
          <a:prstGeom prst="rect">
            <a:avLst/>
          </a:prstGeom>
          <a:noFill/>
        </p:spPr>
        <p:txBody>
          <a:bodyPr wrap="none" lIns="0" tIns="0" rIns="0" rtlCol="0">
            <a:spAutoFit/>
          </a:bodyPr>
          <a:lstStyle/>
          <a:p>
            <a:r>
              <a:rPr lang="en-US" altLang="zh-CN" sz="1800" dirty="0" smtClean="0">
                <a:solidFill>
                  <a:srgbClr val="CB9800"/>
                </a:solidFill>
                <a:latin typeface="Times New Roman"/>
              </a:rPr>
              <a:t>非專利申請權人</a:t>
            </a:r>
          </a:p>
        </p:txBody>
      </p:sp>
      <p:sp>
        <p:nvSpPr>
          <p:cNvPr id="22" name="TextBox 22"/>
          <p:cNvSpPr txBox="1"/>
          <p:nvPr/>
        </p:nvSpPr>
        <p:spPr>
          <a:xfrm>
            <a:off x="1615694" y="3234304"/>
            <a:ext cx="774842" cy="206014"/>
          </a:xfrm>
          <a:prstGeom prst="rect">
            <a:avLst/>
          </a:prstGeom>
          <a:noFill/>
        </p:spPr>
        <p:txBody>
          <a:bodyPr wrap="none" lIns="0" tIns="0" rIns="0" rtlCol="0">
            <a:spAutoFit/>
          </a:bodyPr>
          <a:lstStyle/>
          <a:p>
            <a:r>
              <a:rPr lang="en-US" altLang="zh-CN" sz="1800" b="1" dirty="0" smtClean="0">
                <a:solidFill>
                  <a:srgbClr val="00AF50"/>
                </a:solidFill>
                <a:latin typeface="Times New Roman"/>
              </a:rPr>
              <a:t>I262778</a:t>
            </a:r>
          </a:p>
        </p:txBody>
      </p:sp>
      <p:sp>
        <p:nvSpPr>
          <p:cNvPr id="23" name="TextBox 23"/>
          <p:cNvSpPr txBox="1"/>
          <p:nvPr/>
        </p:nvSpPr>
        <p:spPr>
          <a:xfrm>
            <a:off x="3007741" y="3205769"/>
            <a:ext cx="1376172" cy="233025"/>
          </a:xfrm>
          <a:prstGeom prst="rect">
            <a:avLst/>
          </a:prstGeom>
          <a:noFill/>
        </p:spPr>
        <p:txBody>
          <a:bodyPr wrap="none" lIns="0" tIns="0" rIns="0" rtlCol="0">
            <a:spAutoFit/>
          </a:bodyPr>
          <a:lstStyle/>
          <a:p>
            <a:r>
              <a:rPr lang="en-US" altLang="zh-CN" sz="1800" b="1" dirty="0" smtClean="0">
                <a:solidFill>
                  <a:srgbClr val="00AF50"/>
                </a:solidFill>
                <a:latin typeface="Times New Roman"/>
              </a:rPr>
              <a:t>100,民專訴,68</a:t>
            </a:r>
          </a:p>
        </p:txBody>
      </p:sp>
      <p:sp>
        <p:nvSpPr>
          <p:cNvPr id="24" name="TextBox 24"/>
          <p:cNvSpPr txBox="1"/>
          <p:nvPr/>
        </p:nvSpPr>
        <p:spPr>
          <a:xfrm>
            <a:off x="4664329" y="3234304"/>
            <a:ext cx="687172" cy="206014"/>
          </a:xfrm>
          <a:prstGeom prst="rect">
            <a:avLst/>
          </a:prstGeom>
          <a:noFill/>
        </p:spPr>
        <p:txBody>
          <a:bodyPr wrap="none" lIns="0" tIns="0" rIns="0" rtlCol="0">
            <a:spAutoFit/>
          </a:bodyPr>
          <a:lstStyle/>
          <a:p>
            <a:r>
              <a:rPr lang="en-US" altLang="zh-CN" sz="1800" b="1" dirty="0" smtClean="0">
                <a:solidFill>
                  <a:srgbClr val="00AF50"/>
                </a:solidFill>
                <a:latin typeface="Times New Roman"/>
              </a:rPr>
              <a:t>101.1.4</a:t>
            </a:r>
          </a:p>
        </p:txBody>
      </p:sp>
      <p:sp>
        <p:nvSpPr>
          <p:cNvPr id="25" name="TextBox 25"/>
          <p:cNvSpPr txBox="1"/>
          <p:nvPr/>
        </p:nvSpPr>
        <p:spPr>
          <a:xfrm>
            <a:off x="5816473" y="3205769"/>
            <a:ext cx="914704" cy="228904"/>
          </a:xfrm>
          <a:prstGeom prst="rect">
            <a:avLst/>
          </a:prstGeom>
          <a:noFill/>
        </p:spPr>
        <p:txBody>
          <a:bodyPr wrap="none" lIns="0" tIns="0" rIns="0" rtlCol="0">
            <a:spAutoFit/>
          </a:bodyPr>
          <a:lstStyle/>
          <a:p>
            <a:r>
              <a:rPr lang="en-US" altLang="zh-CN" sz="1800" dirty="0" smtClean="0">
                <a:solidFill>
                  <a:srgbClr val="00AF50"/>
                </a:solidFill>
                <a:latin typeface="Times New Roman"/>
              </a:rPr>
              <a:t>專利無效</a:t>
            </a:r>
          </a:p>
        </p:txBody>
      </p:sp>
      <p:sp>
        <p:nvSpPr>
          <p:cNvPr id="26" name="TextBox 26"/>
          <p:cNvSpPr txBox="1"/>
          <p:nvPr/>
        </p:nvSpPr>
        <p:spPr>
          <a:xfrm>
            <a:off x="1615694" y="3508832"/>
            <a:ext cx="901598" cy="205739"/>
          </a:xfrm>
          <a:prstGeom prst="rect">
            <a:avLst/>
          </a:prstGeom>
          <a:noFill/>
        </p:spPr>
        <p:txBody>
          <a:bodyPr wrap="none" lIns="0" tIns="0" rIns="0" rtlCol="0">
            <a:spAutoFit/>
          </a:bodyPr>
          <a:lstStyle/>
          <a:p>
            <a:r>
              <a:rPr lang="en-US" altLang="zh-CN" sz="1800" b="1" dirty="0" smtClean="0">
                <a:solidFill>
                  <a:srgbClr val="00AF50"/>
                </a:solidFill>
                <a:latin typeface="Times New Roman"/>
              </a:rPr>
              <a:t>M309972</a:t>
            </a:r>
          </a:p>
        </p:txBody>
      </p:sp>
      <p:sp>
        <p:nvSpPr>
          <p:cNvPr id="27" name="TextBox 27"/>
          <p:cNvSpPr txBox="1"/>
          <p:nvPr/>
        </p:nvSpPr>
        <p:spPr>
          <a:xfrm>
            <a:off x="5816473" y="3480333"/>
            <a:ext cx="914400" cy="228600"/>
          </a:xfrm>
          <a:prstGeom prst="rect">
            <a:avLst/>
          </a:prstGeom>
          <a:noFill/>
        </p:spPr>
        <p:txBody>
          <a:bodyPr wrap="none" lIns="0" tIns="0" rIns="0" rtlCol="0">
            <a:spAutoFit/>
          </a:bodyPr>
          <a:lstStyle/>
          <a:p>
            <a:r>
              <a:rPr lang="en-US" altLang="zh-CN" sz="1800" dirty="0" smtClean="0">
                <a:solidFill>
                  <a:srgbClr val="00AF50"/>
                </a:solidFill>
                <a:latin typeface="Times New Roman"/>
              </a:rPr>
              <a:t>虛偽標示</a:t>
            </a:r>
          </a:p>
        </p:txBody>
      </p:sp>
      <p:sp>
        <p:nvSpPr>
          <p:cNvPr id="28" name="TextBox 28"/>
          <p:cNvSpPr txBox="1"/>
          <p:nvPr/>
        </p:nvSpPr>
        <p:spPr>
          <a:xfrm>
            <a:off x="1615694" y="3783152"/>
            <a:ext cx="850849" cy="205739"/>
          </a:xfrm>
          <a:prstGeom prst="rect">
            <a:avLst/>
          </a:prstGeom>
          <a:noFill/>
        </p:spPr>
        <p:txBody>
          <a:bodyPr wrap="none" lIns="0" tIns="0" rIns="0" rtlCol="0">
            <a:spAutoFit/>
          </a:bodyPr>
          <a:lstStyle/>
          <a:p>
            <a:r>
              <a:rPr lang="en-US" altLang="zh-CN" sz="1800" b="1" dirty="0" smtClean="0">
                <a:solidFill>
                  <a:srgbClr val="00AF50"/>
                </a:solidFill>
                <a:latin typeface="Times New Roman"/>
              </a:rPr>
              <a:t>D124448</a:t>
            </a:r>
          </a:p>
        </p:txBody>
      </p:sp>
      <p:sp>
        <p:nvSpPr>
          <p:cNvPr id="29" name="TextBox 29"/>
          <p:cNvSpPr txBox="1"/>
          <p:nvPr/>
        </p:nvSpPr>
        <p:spPr>
          <a:xfrm>
            <a:off x="5816473" y="3754653"/>
            <a:ext cx="1600200" cy="228600"/>
          </a:xfrm>
          <a:prstGeom prst="rect">
            <a:avLst/>
          </a:prstGeom>
          <a:noFill/>
        </p:spPr>
        <p:txBody>
          <a:bodyPr wrap="none" lIns="0" tIns="0" rIns="0" rtlCol="0">
            <a:spAutoFit/>
          </a:bodyPr>
          <a:lstStyle/>
          <a:p>
            <a:r>
              <a:rPr lang="en-US" altLang="zh-CN" sz="1800" dirty="0" smtClean="0">
                <a:solidFill>
                  <a:srgbClr val="00AF50"/>
                </a:solidFill>
                <a:latin typeface="Times New Roman"/>
              </a:rPr>
              <a:t>非專利申請權人</a:t>
            </a:r>
          </a:p>
        </p:txBody>
      </p:sp>
      <p:sp>
        <p:nvSpPr>
          <p:cNvPr id="30" name="TextBox 30"/>
          <p:cNvSpPr txBox="1"/>
          <p:nvPr/>
        </p:nvSpPr>
        <p:spPr>
          <a:xfrm>
            <a:off x="1615694" y="4148912"/>
            <a:ext cx="774725" cy="205739"/>
          </a:xfrm>
          <a:prstGeom prst="rect">
            <a:avLst/>
          </a:prstGeom>
          <a:noFill/>
        </p:spPr>
        <p:txBody>
          <a:bodyPr wrap="none" lIns="0" tIns="0" rIns="0" rtlCol="0">
            <a:spAutoFit/>
          </a:bodyPr>
          <a:lstStyle/>
          <a:p>
            <a:r>
              <a:rPr lang="en-US" altLang="zh-CN" sz="1800" b="1" dirty="0" smtClean="0">
                <a:solidFill>
                  <a:srgbClr val="00AF50"/>
                </a:solidFill>
                <a:latin typeface="Times New Roman"/>
              </a:rPr>
              <a:t>I262778</a:t>
            </a:r>
          </a:p>
        </p:txBody>
      </p:sp>
      <p:sp>
        <p:nvSpPr>
          <p:cNvPr id="31" name="TextBox 31"/>
          <p:cNvSpPr txBox="1"/>
          <p:nvPr/>
        </p:nvSpPr>
        <p:spPr>
          <a:xfrm>
            <a:off x="3007741" y="4120413"/>
            <a:ext cx="1262253" cy="232714"/>
          </a:xfrm>
          <a:prstGeom prst="rect">
            <a:avLst/>
          </a:prstGeom>
          <a:noFill/>
        </p:spPr>
        <p:txBody>
          <a:bodyPr wrap="none" lIns="0" tIns="0" rIns="0" rtlCol="0">
            <a:spAutoFit/>
          </a:bodyPr>
          <a:lstStyle/>
          <a:p>
            <a:r>
              <a:rPr lang="en-US" altLang="zh-CN" sz="1800" b="1" dirty="0" smtClean="0">
                <a:solidFill>
                  <a:srgbClr val="00AF50"/>
                </a:solidFill>
                <a:latin typeface="Times New Roman"/>
              </a:rPr>
              <a:t>101,民專上,6</a:t>
            </a:r>
          </a:p>
        </p:txBody>
      </p:sp>
      <p:sp>
        <p:nvSpPr>
          <p:cNvPr id="32" name="TextBox 32"/>
          <p:cNvSpPr txBox="1"/>
          <p:nvPr/>
        </p:nvSpPr>
        <p:spPr>
          <a:xfrm>
            <a:off x="4664329" y="4148912"/>
            <a:ext cx="915314" cy="205739"/>
          </a:xfrm>
          <a:prstGeom prst="rect">
            <a:avLst/>
          </a:prstGeom>
          <a:noFill/>
        </p:spPr>
        <p:txBody>
          <a:bodyPr wrap="none" lIns="0" tIns="0" rIns="0" rtlCol="0">
            <a:spAutoFit/>
          </a:bodyPr>
          <a:lstStyle/>
          <a:p>
            <a:r>
              <a:rPr lang="en-US" altLang="zh-CN" sz="1800" b="1" dirty="0" smtClean="0">
                <a:solidFill>
                  <a:srgbClr val="00AF50"/>
                </a:solidFill>
                <a:latin typeface="Times New Roman"/>
              </a:rPr>
              <a:t>101.10.31</a:t>
            </a:r>
          </a:p>
        </p:txBody>
      </p:sp>
      <p:sp>
        <p:nvSpPr>
          <p:cNvPr id="33" name="TextBox 33"/>
          <p:cNvSpPr txBox="1"/>
          <p:nvPr/>
        </p:nvSpPr>
        <p:spPr>
          <a:xfrm>
            <a:off x="5816473" y="4120413"/>
            <a:ext cx="914400" cy="228600"/>
          </a:xfrm>
          <a:prstGeom prst="rect">
            <a:avLst/>
          </a:prstGeom>
          <a:noFill/>
        </p:spPr>
        <p:txBody>
          <a:bodyPr wrap="none" lIns="0" tIns="0" rIns="0" rtlCol="0">
            <a:spAutoFit/>
          </a:bodyPr>
          <a:lstStyle/>
          <a:p>
            <a:r>
              <a:rPr lang="en-US" altLang="zh-CN" sz="1800" dirty="0" smtClean="0">
                <a:solidFill>
                  <a:srgbClr val="00AF50"/>
                </a:solidFill>
                <a:latin typeface="Times New Roman"/>
              </a:rPr>
              <a:t>專利無效</a:t>
            </a:r>
          </a:p>
        </p:txBody>
      </p:sp>
      <p:sp>
        <p:nvSpPr>
          <p:cNvPr id="34" name="TextBox 34"/>
          <p:cNvSpPr txBox="1"/>
          <p:nvPr/>
        </p:nvSpPr>
        <p:spPr>
          <a:xfrm>
            <a:off x="1615694" y="4423232"/>
            <a:ext cx="901598" cy="205739"/>
          </a:xfrm>
          <a:prstGeom prst="rect">
            <a:avLst/>
          </a:prstGeom>
          <a:noFill/>
        </p:spPr>
        <p:txBody>
          <a:bodyPr wrap="none" lIns="0" tIns="0" rIns="0" rtlCol="0">
            <a:spAutoFit/>
          </a:bodyPr>
          <a:lstStyle/>
          <a:p>
            <a:r>
              <a:rPr lang="en-US" altLang="zh-CN" sz="1800" b="1" dirty="0" smtClean="0">
                <a:solidFill>
                  <a:srgbClr val="00AF50"/>
                </a:solidFill>
                <a:latin typeface="Times New Roman"/>
              </a:rPr>
              <a:t>M309972</a:t>
            </a:r>
          </a:p>
        </p:txBody>
      </p:sp>
      <p:sp>
        <p:nvSpPr>
          <p:cNvPr id="35" name="TextBox 35"/>
          <p:cNvSpPr txBox="1"/>
          <p:nvPr/>
        </p:nvSpPr>
        <p:spPr>
          <a:xfrm>
            <a:off x="5816473" y="4394733"/>
            <a:ext cx="914400" cy="228600"/>
          </a:xfrm>
          <a:prstGeom prst="rect">
            <a:avLst/>
          </a:prstGeom>
          <a:noFill/>
        </p:spPr>
        <p:txBody>
          <a:bodyPr wrap="none" lIns="0" tIns="0" rIns="0" rtlCol="0">
            <a:spAutoFit/>
          </a:bodyPr>
          <a:lstStyle/>
          <a:p>
            <a:r>
              <a:rPr lang="en-US" altLang="zh-CN" sz="1800" dirty="0" smtClean="0">
                <a:solidFill>
                  <a:srgbClr val="00AF50"/>
                </a:solidFill>
                <a:latin typeface="Times New Roman"/>
              </a:rPr>
              <a:t>虛偽標示</a:t>
            </a:r>
          </a:p>
        </p:txBody>
      </p:sp>
      <p:sp>
        <p:nvSpPr>
          <p:cNvPr id="36" name="TextBox 36"/>
          <p:cNvSpPr txBox="1"/>
          <p:nvPr/>
        </p:nvSpPr>
        <p:spPr>
          <a:xfrm>
            <a:off x="1615694" y="4697806"/>
            <a:ext cx="850849" cy="205739"/>
          </a:xfrm>
          <a:prstGeom prst="rect">
            <a:avLst/>
          </a:prstGeom>
          <a:noFill/>
        </p:spPr>
        <p:txBody>
          <a:bodyPr wrap="none" lIns="0" tIns="0" rIns="0" rtlCol="0">
            <a:spAutoFit/>
          </a:bodyPr>
          <a:lstStyle/>
          <a:p>
            <a:r>
              <a:rPr lang="en-US" altLang="zh-CN" sz="1800" b="1" dirty="0" smtClean="0">
                <a:solidFill>
                  <a:srgbClr val="00AF50"/>
                </a:solidFill>
                <a:latin typeface="Times New Roman"/>
              </a:rPr>
              <a:t>D124448</a:t>
            </a:r>
          </a:p>
        </p:txBody>
      </p:sp>
      <p:sp>
        <p:nvSpPr>
          <p:cNvPr id="37" name="TextBox 37"/>
          <p:cNvSpPr txBox="1"/>
          <p:nvPr/>
        </p:nvSpPr>
        <p:spPr>
          <a:xfrm>
            <a:off x="5816473" y="4669307"/>
            <a:ext cx="1600200" cy="228600"/>
          </a:xfrm>
          <a:prstGeom prst="rect">
            <a:avLst/>
          </a:prstGeom>
          <a:noFill/>
        </p:spPr>
        <p:txBody>
          <a:bodyPr wrap="none" lIns="0" tIns="0" rIns="0" rtlCol="0">
            <a:spAutoFit/>
          </a:bodyPr>
          <a:lstStyle/>
          <a:p>
            <a:r>
              <a:rPr lang="en-US" altLang="zh-CN" sz="1800" dirty="0" smtClean="0">
                <a:solidFill>
                  <a:srgbClr val="00AF50"/>
                </a:solidFill>
                <a:latin typeface="Times New Roman"/>
              </a:rPr>
              <a:t>非專利申請權人</a:t>
            </a:r>
          </a:p>
        </p:txBody>
      </p:sp>
      <p:sp>
        <p:nvSpPr>
          <p:cNvPr id="38" name="TextBox 38"/>
          <p:cNvSpPr txBox="1"/>
          <p:nvPr/>
        </p:nvSpPr>
        <p:spPr>
          <a:xfrm>
            <a:off x="3007741" y="5035067"/>
            <a:ext cx="1376248" cy="232714"/>
          </a:xfrm>
          <a:prstGeom prst="rect">
            <a:avLst/>
          </a:prstGeom>
          <a:noFill/>
        </p:spPr>
        <p:txBody>
          <a:bodyPr wrap="none" lIns="0" tIns="0" rIns="0" rtlCol="0">
            <a:spAutoFit/>
          </a:bodyPr>
          <a:lstStyle/>
          <a:p>
            <a:r>
              <a:rPr lang="en-US" altLang="zh-CN" sz="1800" b="1" dirty="0" smtClean="0">
                <a:solidFill>
                  <a:srgbClr val="0000FF"/>
                </a:solidFill>
                <a:latin typeface="Times New Roman"/>
              </a:rPr>
              <a:t>100,行專訴,82</a:t>
            </a:r>
          </a:p>
        </p:txBody>
      </p:sp>
      <p:sp>
        <p:nvSpPr>
          <p:cNvPr id="39" name="TextBox 39"/>
          <p:cNvSpPr txBox="1"/>
          <p:nvPr/>
        </p:nvSpPr>
        <p:spPr>
          <a:xfrm>
            <a:off x="5816473" y="5035067"/>
            <a:ext cx="914400" cy="228600"/>
          </a:xfrm>
          <a:prstGeom prst="rect">
            <a:avLst/>
          </a:prstGeom>
          <a:noFill/>
        </p:spPr>
        <p:txBody>
          <a:bodyPr wrap="none" lIns="0" tIns="0" rIns="0" rtlCol="0">
            <a:spAutoFit/>
          </a:bodyPr>
          <a:lstStyle/>
          <a:p>
            <a:r>
              <a:rPr lang="en-US" altLang="zh-CN" sz="1800" dirty="0" smtClean="0">
                <a:solidFill>
                  <a:srgbClr val="0000FF"/>
                </a:solidFill>
                <a:latin typeface="Times New Roman"/>
              </a:rPr>
              <a:t>舉發成立</a:t>
            </a:r>
          </a:p>
        </p:txBody>
      </p:sp>
      <p:sp>
        <p:nvSpPr>
          <p:cNvPr id="40" name="TextBox 40"/>
          <p:cNvSpPr txBox="1"/>
          <p:nvPr/>
        </p:nvSpPr>
        <p:spPr>
          <a:xfrm>
            <a:off x="1615694" y="5063566"/>
            <a:ext cx="850849" cy="205739"/>
          </a:xfrm>
          <a:prstGeom prst="rect">
            <a:avLst/>
          </a:prstGeom>
          <a:noFill/>
        </p:spPr>
        <p:txBody>
          <a:bodyPr wrap="none" lIns="0" tIns="0" rIns="0" rtlCol="0">
            <a:spAutoFit/>
          </a:bodyPr>
          <a:lstStyle/>
          <a:p>
            <a:r>
              <a:rPr lang="en-US" altLang="zh-CN" sz="1800" b="1" dirty="0" smtClean="0">
                <a:solidFill>
                  <a:srgbClr val="0000FF"/>
                </a:solidFill>
                <a:latin typeface="Times New Roman"/>
              </a:rPr>
              <a:t>D124448</a:t>
            </a:r>
          </a:p>
        </p:txBody>
      </p:sp>
      <p:sp>
        <p:nvSpPr>
          <p:cNvPr id="41" name="TextBox 41"/>
          <p:cNvSpPr txBox="1"/>
          <p:nvPr/>
        </p:nvSpPr>
        <p:spPr>
          <a:xfrm>
            <a:off x="4664329" y="5063566"/>
            <a:ext cx="915314" cy="205739"/>
          </a:xfrm>
          <a:prstGeom prst="rect">
            <a:avLst/>
          </a:prstGeom>
          <a:noFill/>
        </p:spPr>
        <p:txBody>
          <a:bodyPr wrap="none" lIns="0" tIns="0" rIns="0" rtlCol="0">
            <a:spAutoFit/>
          </a:bodyPr>
          <a:lstStyle/>
          <a:p>
            <a:r>
              <a:rPr lang="en-US" altLang="zh-CN" sz="1800" b="1" dirty="0" smtClean="0">
                <a:solidFill>
                  <a:srgbClr val="0000FF"/>
                </a:solidFill>
                <a:latin typeface="Times New Roman"/>
              </a:rPr>
              <a:t>100.10.27</a:t>
            </a:r>
          </a:p>
        </p:txBody>
      </p:sp>
      <p:sp>
        <p:nvSpPr>
          <p:cNvPr id="42" name="TextBox 42"/>
          <p:cNvSpPr txBox="1"/>
          <p:nvPr/>
        </p:nvSpPr>
        <p:spPr>
          <a:xfrm>
            <a:off x="5816473" y="5309387"/>
            <a:ext cx="1600200" cy="228600"/>
          </a:xfrm>
          <a:prstGeom prst="rect">
            <a:avLst/>
          </a:prstGeom>
          <a:noFill/>
        </p:spPr>
        <p:txBody>
          <a:bodyPr wrap="none" lIns="0" tIns="0" rIns="0" rtlCol="0">
            <a:spAutoFit/>
          </a:bodyPr>
          <a:lstStyle/>
          <a:p>
            <a:r>
              <a:rPr lang="en-US" altLang="zh-CN" sz="1800" dirty="0" smtClean="0">
                <a:solidFill>
                  <a:srgbClr val="0000FF"/>
                </a:solidFill>
                <a:latin typeface="Times New Roman"/>
              </a:rPr>
              <a:t>非專利申請權人</a:t>
            </a:r>
          </a:p>
        </p:txBody>
      </p:sp>
      <p:sp>
        <p:nvSpPr>
          <p:cNvPr id="43" name="TextBox 43"/>
          <p:cNvSpPr txBox="1"/>
          <p:nvPr/>
        </p:nvSpPr>
        <p:spPr>
          <a:xfrm>
            <a:off x="1615694" y="5703646"/>
            <a:ext cx="850849" cy="205739"/>
          </a:xfrm>
          <a:prstGeom prst="rect">
            <a:avLst/>
          </a:prstGeom>
          <a:noFill/>
        </p:spPr>
        <p:txBody>
          <a:bodyPr wrap="none" lIns="0" tIns="0" rIns="0" rtlCol="0">
            <a:spAutoFit/>
          </a:bodyPr>
          <a:lstStyle/>
          <a:p>
            <a:r>
              <a:rPr lang="en-US" altLang="zh-CN" sz="1800" b="1" dirty="0" smtClean="0">
                <a:solidFill>
                  <a:srgbClr val="0000FF"/>
                </a:solidFill>
                <a:latin typeface="Times New Roman"/>
              </a:rPr>
              <a:t>D124448</a:t>
            </a:r>
          </a:p>
        </p:txBody>
      </p:sp>
      <p:sp>
        <p:nvSpPr>
          <p:cNvPr id="44" name="TextBox 44"/>
          <p:cNvSpPr txBox="1"/>
          <p:nvPr/>
        </p:nvSpPr>
        <p:spPr>
          <a:xfrm>
            <a:off x="3007741" y="5675147"/>
            <a:ext cx="917143" cy="232714"/>
          </a:xfrm>
          <a:prstGeom prst="rect">
            <a:avLst/>
          </a:prstGeom>
          <a:noFill/>
        </p:spPr>
        <p:txBody>
          <a:bodyPr wrap="none" lIns="0" tIns="0" rIns="0" rtlCol="0">
            <a:spAutoFit/>
          </a:bodyPr>
          <a:lstStyle/>
          <a:p>
            <a:r>
              <a:rPr lang="en-US" altLang="zh-CN" sz="1800" b="1" dirty="0" smtClean="0">
                <a:solidFill>
                  <a:srgbClr val="0000FF"/>
                </a:solidFill>
                <a:latin typeface="Times New Roman"/>
              </a:rPr>
              <a:t>101,裁,23</a:t>
            </a:r>
          </a:p>
        </p:txBody>
      </p:sp>
      <p:sp>
        <p:nvSpPr>
          <p:cNvPr id="45" name="TextBox 45"/>
          <p:cNvSpPr txBox="1"/>
          <p:nvPr/>
        </p:nvSpPr>
        <p:spPr>
          <a:xfrm>
            <a:off x="4664329" y="5703646"/>
            <a:ext cx="801014" cy="205739"/>
          </a:xfrm>
          <a:prstGeom prst="rect">
            <a:avLst/>
          </a:prstGeom>
          <a:noFill/>
        </p:spPr>
        <p:txBody>
          <a:bodyPr wrap="none" lIns="0" tIns="0" rIns="0" rtlCol="0">
            <a:spAutoFit/>
          </a:bodyPr>
          <a:lstStyle/>
          <a:p>
            <a:r>
              <a:rPr lang="en-US" altLang="zh-CN" sz="1800" b="1" dirty="0" smtClean="0">
                <a:solidFill>
                  <a:srgbClr val="0000FF"/>
                </a:solidFill>
                <a:latin typeface="Times New Roman"/>
              </a:rPr>
              <a:t>101.1.12</a:t>
            </a:r>
          </a:p>
        </p:txBody>
      </p:sp>
      <p:sp>
        <p:nvSpPr>
          <p:cNvPr id="46" name="TextBox 46"/>
          <p:cNvSpPr txBox="1"/>
          <p:nvPr/>
        </p:nvSpPr>
        <p:spPr>
          <a:xfrm>
            <a:off x="5816473" y="5675147"/>
            <a:ext cx="914400" cy="228600"/>
          </a:xfrm>
          <a:prstGeom prst="rect">
            <a:avLst/>
          </a:prstGeom>
          <a:noFill/>
        </p:spPr>
        <p:txBody>
          <a:bodyPr wrap="none" lIns="0" tIns="0" rIns="0" rtlCol="0">
            <a:spAutoFit/>
          </a:bodyPr>
          <a:lstStyle/>
          <a:p>
            <a:r>
              <a:rPr lang="en-US" altLang="zh-CN" sz="1800" dirty="0" smtClean="0">
                <a:solidFill>
                  <a:srgbClr val="0000FF"/>
                </a:solidFill>
                <a:latin typeface="Times New Roman"/>
              </a:rPr>
              <a:t>舉發成立</a:t>
            </a:r>
          </a:p>
        </p:txBody>
      </p:sp>
      <p:sp>
        <p:nvSpPr>
          <p:cNvPr id="47" name="TextBox 47"/>
          <p:cNvSpPr txBox="1"/>
          <p:nvPr/>
        </p:nvSpPr>
        <p:spPr>
          <a:xfrm>
            <a:off x="5816473" y="5949772"/>
            <a:ext cx="1600200" cy="228600"/>
          </a:xfrm>
          <a:prstGeom prst="rect">
            <a:avLst/>
          </a:prstGeom>
          <a:noFill/>
        </p:spPr>
        <p:txBody>
          <a:bodyPr wrap="none" lIns="0" tIns="0" rIns="0" rtlCol="0">
            <a:spAutoFit/>
          </a:bodyPr>
          <a:lstStyle/>
          <a:p>
            <a:r>
              <a:rPr lang="en-US" altLang="zh-CN" sz="1800" dirty="0" smtClean="0">
                <a:solidFill>
                  <a:srgbClr val="0000FF"/>
                </a:solidFill>
                <a:latin typeface="Times New Roman"/>
              </a:rPr>
              <a:t>非專利申請權人</a:t>
            </a:r>
          </a:p>
        </p:txBody>
      </p:sp>
      <p:sp>
        <p:nvSpPr>
          <p:cNvPr id="48" name="TextBox 48"/>
          <p:cNvSpPr txBox="1"/>
          <p:nvPr/>
        </p:nvSpPr>
        <p:spPr>
          <a:xfrm>
            <a:off x="1615694" y="6344031"/>
            <a:ext cx="901598" cy="205739"/>
          </a:xfrm>
          <a:prstGeom prst="rect">
            <a:avLst/>
          </a:prstGeom>
          <a:noFill/>
        </p:spPr>
        <p:txBody>
          <a:bodyPr wrap="none" lIns="0" tIns="0" rIns="0" rtlCol="0">
            <a:spAutoFit/>
          </a:bodyPr>
          <a:lstStyle/>
          <a:p>
            <a:r>
              <a:rPr lang="en-US" altLang="zh-CN" sz="1800" b="1" dirty="0" smtClean="0">
                <a:solidFill>
                  <a:srgbClr val="CB00FF"/>
                </a:solidFill>
                <a:latin typeface="Times New Roman"/>
              </a:rPr>
              <a:t>M395453</a:t>
            </a:r>
          </a:p>
        </p:txBody>
      </p:sp>
      <p:sp>
        <p:nvSpPr>
          <p:cNvPr id="49" name="TextBox 49"/>
          <p:cNvSpPr txBox="1"/>
          <p:nvPr/>
        </p:nvSpPr>
        <p:spPr>
          <a:xfrm>
            <a:off x="3007741" y="6315532"/>
            <a:ext cx="1376248" cy="232714"/>
          </a:xfrm>
          <a:prstGeom prst="rect">
            <a:avLst/>
          </a:prstGeom>
          <a:noFill/>
        </p:spPr>
        <p:txBody>
          <a:bodyPr wrap="none" lIns="0" tIns="0" rIns="0" rtlCol="0">
            <a:spAutoFit/>
          </a:bodyPr>
          <a:lstStyle/>
          <a:p>
            <a:r>
              <a:rPr lang="en-US" altLang="zh-CN" sz="1800" b="1" dirty="0" smtClean="0">
                <a:solidFill>
                  <a:srgbClr val="CB00FF"/>
                </a:solidFill>
                <a:latin typeface="Times New Roman"/>
              </a:rPr>
              <a:t>103,行專訴,12</a:t>
            </a:r>
          </a:p>
        </p:txBody>
      </p:sp>
      <p:sp>
        <p:nvSpPr>
          <p:cNvPr id="50" name="TextBox 50"/>
          <p:cNvSpPr txBox="1"/>
          <p:nvPr/>
        </p:nvSpPr>
        <p:spPr>
          <a:xfrm>
            <a:off x="4664329" y="6344031"/>
            <a:ext cx="801014" cy="205739"/>
          </a:xfrm>
          <a:prstGeom prst="rect">
            <a:avLst/>
          </a:prstGeom>
          <a:noFill/>
        </p:spPr>
        <p:txBody>
          <a:bodyPr wrap="none" lIns="0" tIns="0" rIns="0" rtlCol="0">
            <a:spAutoFit/>
          </a:bodyPr>
          <a:lstStyle/>
          <a:p>
            <a:r>
              <a:rPr lang="en-US" altLang="zh-CN" sz="1800" b="1" dirty="0" smtClean="0">
                <a:solidFill>
                  <a:srgbClr val="CB00FF"/>
                </a:solidFill>
                <a:latin typeface="Times New Roman"/>
              </a:rPr>
              <a:t>103.8.12</a:t>
            </a:r>
          </a:p>
        </p:txBody>
      </p:sp>
      <p:sp>
        <p:nvSpPr>
          <p:cNvPr id="51" name="TextBox 51"/>
          <p:cNvSpPr txBox="1"/>
          <p:nvPr/>
        </p:nvSpPr>
        <p:spPr>
          <a:xfrm>
            <a:off x="5816473" y="6315532"/>
            <a:ext cx="914400" cy="228600"/>
          </a:xfrm>
          <a:prstGeom prst="rect">
            <a:avLst/>
          </a:prstGeom>
          <a:noFill/>
        </p:spPr>
        <p:txBody>
          <a:bodyPr wrap="none" lIns="0" tIns="0" rIns="0" rtlCol="0">
            <a:spAutoFit/>
          </a:bodyPr>
          <a:lstStyle/>
          <a:p>
            <a:r>
              <a:rPr lang="en-US" altLang="zh-CN" sz="1800" dirty="0" smtClean="0">
                <a:solidFill>
                  <a:srgbClr val="CB00FF"/>
                </a:solidFill>
                <a:latin typeface="Times New Roman"/>
              </a:rPr>
              <a:t>舉發成立</a:t>
            </a:r>
          </a:p>
        </p:txBody>
      </p:sp>
      <p:sp>
        <p:nvSpPr>
          <p:cNvPr id="52" name="TextBox 52"/>
          <p:cNvSpPr txBox="1"/>
          <p:nvPr/>
        </p:nvSpPr>
        <p:spPr>
          <a:xfrm>
            <a:off x="8442960" y="6492697"/>
            <a:ext cx="152400" cy="137160"/>
          </a:xfrm>
          <a:prstGeom prst="rect">
            <a:avLst/>
          </a:prstGeom>
          <a:noFill/>
        </p:spPr>
        <p:txBody>
          <a:bodyPr wrap="none" lIns="0" tIns="0" rIns="0" rtlCol="0">
            <a:spAutoFit/>
          </a:bodyPr>
          <a:lstStyle/>
          <a:p>
            <a:r>
              <a:rPr lang="en-US" altLang="zh-CN" sz="1200" dirty="0" smtClean="0">
                <a:solidFill>
                  <a:srgbClr val="888888"/>
                </a:solidFill>
                <a:latin typeface="Times New Roman"/>
              </a:rPr>
              <a:t>27</a:t>
            </a:r>
          </a:p>
        </p:txBody>
      </p:sp>
    </p:spTree>
    <p:extLst>
      <p:ext uri="{BB962C8B-B14F-4D97-AF65-F5344CB8AC3E}">
        <p14:creationId xmlns:p14="http://schemas.microsoft.com/office/powerpoint/2010/main" val="3269874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Image 490"/>
          <p:cNvPicPr>
            <a:picLocks noChangeAspect="1"/>
          </p:cNvPicPr>
          <p:nvPr/>
        </p:nvPicPr>
        <p:blipFill>
          <a:blip r:embed="rId2"/>
          <a:stretch>
            <a:fillRect/>
          </a:stretch>
        </p:blipFill>
        <p:spPr>
          <a:xfrm>
            <a:off x="0" y="0"/>
            <a:ext cx="9144000" cy="6858000"/>
          </a:xfrm>
          <a:prstGeom prst="rect">
            <a:avLst/>
          </a:prstGeom>
        </p:spPr>
      </p:pic>
      <p:sp>
        <p:nvSpPr>
          <p:cNvPr id="2" name="Freeform 3"/>
          <p:cNvSpPr/>
          <p:nvPr/>
        </p:nvSpPr>
        <p:spPr>
          <a:xfrm>
            <a:off x="792162" y="1168400"/>
            <a:ext cx="0" cy="5400675"/>
          </a:xfrm>
          <a:custGeom>
            <a:avLst/>
            <a:gdLst/>
            <a:ahLst/>
            <a:cxnLst/>
            <a:rect l="0" t="0" r="0" b="0"/>
            <a:pathLst>
              <a:path h="5400675">
                <a:moveTo>
                  <a:pt x="0" y="0"/>
                </a:moveTo>
                <a:lnTo>
                  <a:pt x="3309175" y="0"/>
                </a:lnTo>
                <a:lnTo>
                  <a:pt x="3889438" y="2700400"/>
                </a:lnTo>
                <a:lnTo>
                  <a:pt x="3309175" y="5400675"/>
                </a:lnTo>
                <a:lnTo>
                  <a:pt x="0" y="5400675"/>
                </a:lnTo>
                <a:lnTo>
                  <a:pt x="0" y="0"/>
                </a:lnTo>
              </a:path>
            </a:pathLst>
          </a:custGeom>
          <a:ln w="29765">
            <a:solidFill>
              <a:srgbClr val="3399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4103750" y="1160525"/>
            <a:ext cx="128524" cy="654050"/>
          </a:xfrm>
          <a:custGeom>
            <a:avLst/>
            <a:gdLst/>
            <a:ahLst/>
            <a:cxnLst/>
            <a:rect l="0" t="0" r="0" b="0"/>
            <a:pathLst>
              <a:path w="128524" h="654050">
                <a:moveTo>
                  <a:pt x="0" y="654050"/>
                </a:moveTo>
                <a:lnTo>
                  <a:pt x="0" y="0"/>
                </a:lnTo>
                <a:lnTo>
                  <a:pt x="128524" y="654050"/>
                </a:lnTo>
                <a:lnTo>
                  <a:pt x="0" y="654050"/>
                </a:lnTo>
              </a:path>
            </a:pathLst>
          </a:custGeom>
          <a:ln w="9921">
            <a:solidFill>
              <a:srgbClr val="3399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4716398" y="1168400"/>
            <a:ext cx="4032250" cy="5400675"/>
          </a:xfrm>
          <a:custGeom>
            <a:avLst/>
            <a:gdLst/>
            <a:ahLst/>
            <a:cxnLst/>
            <a:rect l="0" t="0" r="0" b="0"/>
            <a:pathLst>
              <a:path w="4032250" h="5400675">
                <a:moveTo>
                  <a:pt x="4032250" y="0"/>
                </a:moveTo>
                <a:lnTo>
                  <a:pt x="601599" y="0"/>
                </a:lnTo>
                <a:lnTo>
                  <a:pt x="0" y="2700400"/>
                </a:lnTo>
                <a:lnTo>
                  <a:pt x="601599" y="5400675"/>
                </a:lnTo>
                <a:lnTo>
                  <a:pt x="4032250" y="5400675"/>
                </a:lnTo>
                <a:lnTo>
                  <a:pt x="4032250" y="0"/>
                </a:lnTo>
              </a:path>
            </a:pathLst>
          </a:custGeom>
          <a:ln w="29765">
            <a:solidFill>
              <a:srgbClr val="6666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0" name="Freeform 3"/>
          <p:cNvSpPr/>
          <p:nvPr/>
        </p:nvSpPr>
        <p:spPr>
          <a:xfrm>
            <a:off x="5170550" y="1170051"/>
            <a:ext cx="150749" cy="642873"/>
          </a:xfrm>
          <a:custGeom>
            <a:avLst/>
            <a:gdLst/>
            <a:ahLst/>
            <a:cxnLst/>
            <a:rect l="0" t="0" r="0" b="0"/>
            <a:pathLst>
              <a:path w="150749" h="642873">
                <a:moveTo>
                  <a:pt x="150749" y="642873"/>
                </a:moveTo>
                <a:lnTo>
                  <a:pt x="150749" y="0"/>
                </a:lnTo>
                <a:lnTo>
                  <a:pt x="0" y="642873"/>
                </a:lnTo>
                <a:lnTo>
                  <a:pt x="150749" y="642873"/>
                </a:lnTo>
              </a:path>
            </a:pathLst>
          </a:custGeom>
          <a:ln w="9921">
            <a:solidFill>
              <a:srgbClr val="6666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1" name="Freeform 3"/>
          <p:cNvSpPr/>
          <p:nvPr/>
        </p:nvSpPr>
        <p:spPr>
          <a:xfrm>
            <a:off x="3130296" y="4887467"/>
            <a:ext cx="207517" cy="0"/>
          </a:xfrm>
          <a:custGeom>
            <a:avLst/>
            <a:gdLst/>
            <a:ahLst/>
            <a:cxnLst/>
            <a:rect l="0" t="0" r="0" b="0"/>
            <a:pathLst>
              <a:path w="207517">
                <a:moveTo>
                  <a:pt x="0" y="0"/>
                </a:moveTo>
                <a:lnTo>
                  <a:pt x="207517" y="0"/>
                </a:lnTo>
              </a:path>
            </a:pathLst>
          </a:custGeom>
          <a:ln w="9921">
            <a:solidFill>
              <a:srgbClr val="CDC6D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2" name="Freeform 3"/>
          <p:cNvSpPr/>
          <p:nvPr/>
        </p:nvSpPr>
        <p:spPr>
          <a:xfrm>
            <a:off x="2231516" y="4887722"/>
            <a:ext cx="898017" cy="1140587"/>
          </a:xfrm>
          <a:custGeom>
            <a:avLst/>
            <a:gdLst/>
            <a:ahLst/>
            <a:cxnLst/>
            <a:rect l="0" t="0" r="0" b="0"/>
            <a:pathLst>
              <a:path w="898017" h="1140587">
                <a:moveTo>
                  <a:pt x="898017" y="0"/>
                </a:moveTo>
                <a:lnTo>
                  <a:pt x="0" y="1140587"/>
                </a:lnTo>
              </a:path>
            </a:pathLst>
          </a:custGeom>
          <a:ln w="9921">
            <a:solidFill>
              <a:srgbClr val="CDC6D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3" name="Freeform 3"/>
          <p:cNvSpPr/>
          <p:nvPr/>
        </p:nvSpPr>
        <p:spPr>
          <a:xfrm>
            <a:off x="3130296" y="5371465"/>
            <a:ext cx="207517" cy="0"/>
          </a:xfrm>
          <a:custGeom>
            <a:avLst/>
            <a:gdLst/>
            <a:ahLst/>
            <a:cxnLst/>
            <a:rect l="0" t="0" r="0" b="0"/>
            <a:pathLst>
              <a:path w="207517">
                <a:moveTo>
                  <a:pt x="0" y="0"/>
                </a:moveTo>
                <a:lnTo>
                  <a:pt x="207517" y="0"/>
                </a:lnTo>
              </a:path>
            </a:pathLst>
          </a:custGeom>
          <a:ln w="9921">
            <a:solidFill>
              <a:srgbClr val="CDC6D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4" name="Freeform 3"/>
          <p:cNvSpPr/>
          <p:nvPr/>
        </p:nvSpPr>
        <p:spPr>
          <a:xfrm>
            <a:off x="2469388" y="5371211"/>
            <a:ext cx="660145" cy="888720"/>
          </a:xfrm>
          <a:custGeom>
            <a:avLst/>
            <a:gdLst/>
            <a:ahLst/>
            <a:cxnLst/>
            <a:rect l="0" t="0" r="0" b="0"/>
            <a:pathLst>
              <a:path w="660145" h="888720">
                <a:moveTo>
                  <a:pt x="660145" y="0"/>
                </a:moveTo>
                <a:lnTo>
                  <a:pt x="0" y="888720"/>
                </a:lnTo>
              </a:path>
            </a:pathLst>
          </a:custGeom>
          <a:ln w="9921">
            <a:solidFill>
              <a:srgbClr val="CDC6D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5" name="Freeform 3"/>
          <p:cNvSpPr/>
          <p:nvPr/>
        </p:nvSpPr>
        <p:spPr>
          <a:xfrm>
            <a:off x="3130296" y="5855449"/>
            <a:ext cx="207517" cy="0"/>
          </a:xfrm>
          <a:custGeom>
            <a:avLst/>
            <a:gdLst/>
            <a:ahLst/>
            <a:cxnLst/>
            <a:rect l="0" t="0" r="0" b="0"/>
            <a:pathLst>
              <a:path w="207517">
                <a:moveTo>
                  <a:pt x="0" y="0"/>
                </a:moveTo>
                <a:lnTo>
                  <a:pt x="207517" y="0"/>
                </a:lnTo>
              </a:path>
            </a:pathLst>
          </a:custGeom>
          <a:ln w="9921">
            <a:solidFill>
              <a:srgbClr val="CDC6D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6" name="Freeform 3"/>
          <p:cNvSpPr/>
          <p:nvPr/>
        </p:nvSpPr>
        <p:spPr>
          <a:xfrm>
            <a:off x="2706496" y="5855169"/>
            <a:ext cx="422275" cy="635000"/>
          </a:xfrm>
          <a:custGeom>
            <a:avLst/>
            <a:gdLst/>
            <a:ahLst/>
            <a:cxnLst/>
            <a:rect l="0" t="0" r="0" b="0"/>
            <a:pathLst>
              <a:path w="422275" h="635000">
                <a:moveTo>
                  <a:pt x="422275" y="0"/>
                </a:moveTo>
                <a:lnTo>
                  <a:pt x="0" y="635000"/>
                </a:lnTo>
              </a:path>
            </a:pathLst>
          </a:custGeom>
          <a:ln w="9921">
            <a:solidFill>
              <a:srgbClr val="CDC6D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7" name="TextBox 1"/>
          <p:cNvSpPr txBox="1"/>
          <p:nvPr/>
        </p:nvSpPr>
        <p:spPr>
          <a:xfrm>
            <a:off x="2359406" y="362864"/>
            <a:ext cx="5080502" cy="507492"/>
          </a:xfrm>
          <a:prstGeom prst="rect">
            <a:avLst/>
          </a:prstGeom>
          <a:noFill/>
        </p:spPr>
        <p:txBody>
          <a:bodyPr wrap="none" lIns="0" tIns="0" rIns="0" rtlCol="0">
            <a:spAutoFit/>
          </a:bodyPr>
          <a:lstStyle/>
          <a:p>
            <a:r>
              <a:rPr lang="en-US" altLang="zh-CN" sz="3900" dirty="0" smtClean="0">
                <a:solidFill>
                  <a:srgbClr val="1F487C"/>
                </a:solidFill>
                <a:latin typeface="Times New Roman"/>
              </a:rPr>
              <a:t>撰寫請求項之基本概念</a:t>
            </a:r>
          </a:p>
        </p:txBody>
      </p:sp>
      <p:sp>
        <p:nvSpPr>
          <p:cNvPr id="488" name="TextBox 2"/>
          <p:cNvSpPr txBox="1"/>
          <p:nvPr/>
        </p:nvSpPr>
        <p:spPr>
          <a:xfrm>
            <a:off x="5418455" y="1301801"/>
            <a:ext cx="3205060" cy="355092"/>
          </a:xfrm>
          <a:prstGeom prst="rect">
            <a:avLst/>
          </a:prstGeom>
          <a:noFill/>
        </p:spPr>
        <p:txBody>
          <a:bodyPr wrap="none" lIns="0" tIns="0" rIns="0" rtlCol="0">
            <a:spAutoFit/>
          </a:bodyPr>
          <a:lstStyle/>
          <a:p>
            <a:r>
              <a:rPr lang="en-US" altLang="zh-CN" sz="2700" dirty="0" smtClean="0">
                <a:solidFill>
                  <a:srgbClr val="FFFFFF"/>
                </a:solidFill>
                <a:latin typeface="Times New Roman"/>
              </a:rPr>
              <a:t>專利權範圍要有層次</a:t>
            </a:r>
          </a:p>
        </p:txBody>
      </p:sp>
      <p:sp>
        <p:nvSpPr>
          <p:cNvPr id="3" name="TextBox 3"/>
          <p:cNvSpPr txBox="1"/>
          <p:nvPr/>
        </p:nvSpPr>
        <p:spPr>
          <a:xfrm>
            <a:off x="1238097" y="1344473"/>
            <a:ext cx="2490970" cy="355092"/>
          </a:xfrm>
          <a:prstGeom prst="rect">
            <a:avLst/>
          </a:prstGeom>
          <a:noFill/>
        </p:spPr>
        <p:txBody>
          <a:bodyPr wrap="none" lIns="0" tIns="0" rIns="0" rtlCol="0">
            <a:spAutoFit/>
          </a:bodyPr>
          <a:lstStyle/>
          <a:p>
            <a:r>
              <a:rPr lang="en-US" altLang="zh-CN" sz="2700" dirty="0" smtClean="0">
                <a:solidFill>
                  <a:srgbClr val="FFFFFF"/>
                </a:solidFill>
                <a:latin typeface="Times New Roman"/>
              </a:rPr>
              <a:t>系爭專利請求項</a:t>
            </a:r>
          </a:p>
        </p:txBody>
      </p:sp>
      <p:sp>
        <p:nvSpPr>
          <p:cNvPr id="4" name="TextBox 4"/>
          <p:cNvSpPr txBox="1"/>
          <p:nvPr/>
        </p:nvSpPr>
        <p:spPr>
          <a:xfrm>
            <a:off x="1278001" y="1894433"/>
            <a:ext cx="2735957" cy="259089"/>
          </a:xfrm>
          <a:prstGeom prst="rect">
            <a:avLst/>
          </a:prstGeom>
          <a:noFill/>
        </p:spPr>
        <p:txBody>
          <a:bodyPr wrap="none" lIns="0" tIns="0" rIns="0" rtlCol="0">
            <a:spAutoFit/>
          </a:bodyPr>
          <a:lstStyle/>
          <a:p>
            <a:r>
              <a:rPr lang="en-US" altLang="zh-CN" sz="2000" b="1" dirty="0" smtClean="0">
                <a:solidFill>
                  <a:srgbClr val="000000"/>
                </a:solidFill>
                <a:latin typeface="Times New Roman"/>
              </a:rPr>
              <a:t>1.一種影像式插管輔助裝</a:t>
            </a:r>
          </a:p>
        </p:txBody>
      </p:sp>
      <p:sp>
        <p:nvSpPr>
          <p:cNvPr id="5" name="TextBox 5"/>
          <p:cNvSpPr txBox="1"/>
          <p:nvPr/>
        </p:nvSpPr>
        <p:spPr>
          <a:xfrm>
            <a:off x="5491860" y="1973681"/>
            <a:ext cx="2735960" cy="259089"/>
          </a:xfrm>
          <a:prstGeom prst="rect">
            <a:avLst/>
          </a:prstGeom>
          <a:noFill/>
        </p:spPr>
        <p:txBody>
          <a:bodyPr wrap="none" lIns="0" tIns="0" rIns="0" rtlCol="0">
            <a:spAutoFit/>
          </a:bodyPr>
          <a:lstStyle/>
          <a:p>
            <a:r>
              <a:rPr lang="en-US" altLang="zh-CN" sz="2000" b="1" dirty="0" smtClean="0">
                <a:solidFill>
                  <a:srgbClr val="000000"/>
                </a:solidFill>
                <a:latin typeface="Times New Roman"/>
              </a:rPr>
              <a:t>1.一種影像式檢測裝置，</a:t>
            </a:r>
          </a:p>
        </p:txBody>
      </p:sp>
      <p:sp>
        <p:nvSpPr>
          <p:cNvPr id="6" name="TextBox 6"/>
          <p:cNvSpPr txBox="1"/>
          <p:nvPr/>
        </p:nvSpPr>
        <p:spPr>
          <a:xfrm>
            <a:off x="1271904" y="2199233"/>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置，包括：一探測裝置，</a:t>
            </a:r>
          </a:p>
        </p:txBody>
      </p:sp>
      <p:sp>
        <p:nvSpPr>
          <p:cNvPr id="7" name="TextBox 7"/>
          <p:cNvSpPr txBox="1"/>
          <p:nvPr/>
        </p:nvSpPr>
        <p:spPr>
          <a:xfrm>
            <a:off x="5485765" y="2255557"/>
            <a:ext cx="2799003" cy="282077"/>
          </a:xfrm>
          <a:prstGeom prst="rect">
            <a:avLst/>
          </a:prstGeom>
          <a:noFill/>
        </p:spPr>
        <p:txBody>
          <a:bodyPr wrap="none" lIns="0" tIns="0" rIns="0" rtlCol="0">
            <a:spAutoFit/>
          </a:bodyPr>
          <a:lstStyle/>
          <a:p>
            <a:r>
              <a:rPr lang="en-US" altLang="zh-CN" sz="2000" dirty="0" smtClean="0">
                <a:solidFill>
                  <a:srgbClr val="000000"/>
                </a:solidFill>
                <a:latin typeface="Times New Roman"/>
              </a:rPr>
              <a:t>包括：一探測裝置，…。</a:t>
            </a:r>
          </a:p>
        </p:txBody>
      </p:sp>
      <p:sp>
        <p:nvSpPr>
          <p:cNvPr id="8" name="TextBox 8"/>
          <p:cNvSpPr txBox="1"/>
          <p:nvPr/>
        </p:nvSpPr>
        <p:spPr>
          <a:xfrm>
            <a:off x="1271904" y="2504033"/>
            <a:ext cx="2287517"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其材質係可與人體相</a:t>
            </a:r>
          </a:p>
        </p:txBody>
      </p:sp>
      <p:sp>
        <p:nvSpPr>
          <p:cNvPr id="9" name="TextBox 9"/>
          <p:cNvSpPr txBox="1"/>
          <p:nvPr/>
        </p:nvSpPr>
        <p:spPr>
          <a:xfrm>
            <a:off x="5491860" y="2735935"/>
            <a:ext cx="2609468" cy="259089"/>
          </a:xfrm>
          <a:prstGeom prst="rect">
            <a:avLst/>
          </a:prstGeom>
          <a:noFill/>
        </p:spPr>
        <p:txBody>
          <a:bodyPr wrap="none" lIns="0" tIns="0" rIns="0" rtlCol="0">
            <a:spAutoFit/>
          </a:bodyPr>
          <a:lstStyle/>
          <a:p>
            <a:r>
              <a:rPr lang="en-US" altLang="zh-CN" sz="2000" b="1" dirty="0" smtClean="0">
                <a:solidFill>
                  <a:srgbClr val="000000"/>
                </a:solidFill>
                <a:latin typeface="Times New Roman"/>
              </a:rPr>
              <a:t>6.如請求項5之影像式檢</a:t>
            </a:r>
          </a:p>
        </p:txBody>
      </p:sp>
      <p:sp>
        <p:nvSpPr>
          <p:cNvPr id="10" name="TextBox 10"/>
          <p:cNvSpPr txBox="1"/>
          <p:nvPr/>
        </p:nvSpPr>
        <p:spPr>
          <a:xfrm>
            <a:off x="1271904" y="2785909"/>
            <a:ext cx="2544241" cy="282077"/>
          </a:xfrm>
          <a:prstGeom prst="rect">
            <a:avLst/>
          </a:prstGeom>
          <a:noFill/>
        </p:spPr>
        <p:txBody>
          <a:bodyPr wrap="none" lIns="0" tIns="0" rIns="0" rtlCol="0">
            <a:spAutoFit/>
          </a:bodyPr>
          <a:lstStyle/>
          <a:p>
            <a:r>
              <a:rPr lang="en-US" altLang="zh-CN" sz="2000" dirty="0" smtClean="0">
                <a:solidFill>
                  <a:srgbClr val="C00000"/>
                </a:solidFill>
                <a:latin typeface="Times New Roman"/>
              </a:rPr>
              <a:t>容，…；電源裝置…。</a:t>
            </a:r>
          </a:p>
        </p:txBody>
      </p:sp>
      <p:sp>
        <p:nvSpPr>
          <p:cNvPr id="11" name="TextBox 11"/>
          <p:cNvSpPr txBox="1"/>
          <p:nvPr/>
        </p:nvSpPr>
        <p:spPr>
          <a:xfrm>
            <a:off x="5485765" y="3040735"/>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測裝置，其中，該發光元</a:t>
            </a:r>
          </a:p>
        </p:txBody>
      </p:sp>
      <p:sp>
        <p:nvSpPr>
          <p:cNvPr id="12" name="TextBox 12"/>
          <p:cNvSpPr txBox="1"/>
          <p:nvPr/>
        </p:nvSpPr>
        <p:spPr>
          <a:xfrm>
            <a:off x="1278001" y="3266287"/>
            <a:ext cx="2607945" cy="259089"/>
          </a:xfrm>
          <a:prstGeom prst="rect">
            <a:avLst/>
          </a:prstGeom>
          <a:noFill/>
        </p:spPr>
        <p:txBody>
          <a:bodyPr wrap="none" lIns="0" tIns="0" rIns="0" rtlCol="0">
            <a:spAutoFit/>
          </a:bodyPr>
          <a:lstStyle/>
          <a:p>
            <a:r>
              <a:rPr lang="en-US" altLang="zh-CN" sz="2000" b="1" dirty="0" smtClean="0">
                <a:solidFill>
                  <a:srgbClr val="000000"/>
                </a:solidFill>
                <a:latin typeface="Times New Roman"/>
              </a:rPr>
              <a:t>6.如申請專利範圍第5項</a:t>
            </a:r>
          </a:p>
        </p:txBody>
      </p:sp>
      <p:sp>
        <p:nvSpPr>
          <p:cNvPr id="13" name="TextBox 13"/>
          <p:cNvSpPr txBox="1"/>
          <p:nvPr/>
        </p:nvSpPr>
        <p:spPr>
          <a:xfrm>
            <a:off x="5485765" y="3345535"/>
            <a:ext cx="2287901"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件係選自發光二極體</a:t>
            </a:r>
          </a:p>
        </p:txBody>
      </p:sp>
      <p:sp>
        <p:nvSpPr>
          <p:cNvPr id="14" name="TextBox 14"/>
          <p:cNvSpPr txBox="1"/>
          <p:nvPr/>
        </p:nvSpPr>
        <p:spPr>
          <a:xfrm>
            <a:off x="1271904" y="3571087"/>
            <a:ext cx="2795006"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所述之影像式插管輔助裝</a:t>
            </a:r>
          </a:p>
        </p:txBody>
      </p:sp>
      <p:sp>
        <p:nvSpPr>
          <p:cNvPr id="15" name="TextBox 15"/>
          <p:cNvSpPr txBox="1"/>
          <p:nvPr/>
        </p:nvSpPr>
        <p:spPr>
          <a:xfrm>
            <a:off x="5485765" y="3650589"/>
            <a:ext cx="2729610" cy="259089"/>
          </a:xfrm>
          <a:prstGeom prst="rect">
            <a:avLst/>
          </a:prstGeom>
          <a:noFill/>
        </p:spPr>
        <p:txBody>
          <a:bodyPr wrap="none" lIns="0" tIns="0" rIns="0" rtlCol="0">
            <a:spAutoFit/>
          </a:bodyPr>
          <a:lstStyle/>
          <a:p>
            <a:r>
              <a:rPr lang="en-US" altLang="zh-CN" sz="2000" b="1" dirty="0" smtClean="0">
                <a:solidFill>
                  <a:srgbClr val="C00000"/>
                </a:solidFill>
                <a:latin typeface="Times New Roman"/>
              </a:rPr>
              <a:t>(LED)及有機發光二極體</a:t>
            </a:r>
          </a:p>
        </p:txBody>
      </p:sp>
      <p:sp>
        <p:nvSpPr>
          <p:cNvPr id="16" name="TextBox 16"/>
          <p:cNvSpPr txBox="1"/>
          <p:nvPr/>
        </p:nvSpPr>
        <p:spPr>
          <a:xfrm>
            <a:off x="1271904" y="3875887"/>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置，其中，該發光元件係</a:t>
            </a:r>
          </a:p>
        </p:txBody>
      </p:sp>
      <p:sp>
        <p:nvSpPr>
          <p:cNvPr id="17" name="TextBox 17"/>
          <p:cNvSpPr txBox="1"/>
          <p:nvPr/>
        </p:nvSpPr>
        <p:spPr>
          <a:xfrm>
            <a:off x="5485765" y="3955389"/>
            <a:ext cx="2671695" cy="259089"/>
          </a:xfrm>
          <a:prstGeom prst="rect">
            <a:avLst/>
          </a:prstGeom>
          <a:noFill/>
        </p:spPr>
        <p:txBody>
          <a:bodyPr wrap="none" lIns="0" tIns="0" rIns="0" rtlCol="0">
            <a:spAutoFit/>
          </a:bodyPr>
          <a:lstStyle/>
          <a:p>
            <a:r>
              <a:rPr lang="en-US" altLang="zh-CN" sz="2000" b="1" dirty="0" smtClean="0">
                <a:solidFill>
                  <a:srgbClr val="C00000"/>
                </a:solidFill>
                <a:latin typeface="Times New Roman"/>
              </a:rPr>
              <a:t>(OLED)之其中之一者。</a:t>
            </a:r>
          </a:p>
        </p:txBody>
      </p:sp>
      <p:sp>
        <p:nvSpPr>
          <p:cNvPr id="18" name="TextBox 18"/>
          <p:cNvSpPr txBox="1"/>
          <p:nvPr/>
        </p:nvSpPr>
        <p:spPr>
          <a:xfrm>
            <a:off x="1271904" y="4180941"/>
            <a:ext cx="2728341" cy="259089"/>
          </a:xfrm>
          <a:prstGeom prst="rect">
            <a:avLst/>
          </a:prstGeom>
          <a:noFill/>
        </p:spPr>
        <p:txBody>
          <a:bodyPr wrap="none" lIns="0" tIns="0" rIns="0" rtlCol="0">
            <a:spAutoFit/>
          </a:bodyPr>
          <a:lstStyle/>
          <a:p>
            <a:r>
              <a:rPr lang="en-US" altLang="zh-CN" sz="2000" dirty="0" smtClean="0">
                <a:solidFill>
                  <a:srgbClr val="000000"/>
                </a:solidFill>
                <a:latin typeface="Times New Roman"/>
              </a:rPr>
              <a:t>選自發光二極體(LED)及</a:t>
            </a:r>
          </a:p>
        </p:txBody>
      </p:sp>
      <p:sp>
        <p:nvSpPr>
          <p:cNvPr id="19" name="TextBox 19"/>
          <p:cNvSpPr txBox="1"/>
          <p:nvPr/>
        </p:nvSpPr>
        <p:spPr>
          <a:xfrm>
            <a:off x="5491860" y="4412589"/>
            <a:ext cx="2735957" cy="259089"/>
          </a:xfrm>
          <a:prstGeom prst="rect">
            <a:avLst/>
          </a:prstGeom>
          <a:noFill/>
        </p:spPr>
        <p:txBody>
          <a:bodyPr wrap="none" lIns="0" tIns="0" rIns="0" rtlCol="0">
            <a:spAutoFit/>
          </a:bodyPr>
          <a:lstStyle/>
          <a:p>
            <a:r>
              <a:rPr lang="en-US" altLang="zh-CN" sz="2000" b="1" dirty="0" smtClean="0">
                <a:solidFill>
                  <a:srgbClr val="000000"/>
                </a:solidFill>
                <a:latin typeface="Times New Roman"/>
              </a:rPr>
              <a:t>7.如請求項1至6中任一項</a:t>
            </a:r>
          </a:p>
        </p:txBody>
      </p:sp>
      <p:sp>
        <p:nvSpPr>
          <p:cNvPr id="20" name="TextBox 20"/>
          <p:cNvSpPr txBox="1"/>
          <p:nvPr/>
        </p:nvSpPr>
        <p:spPr>
          <a:xfrm>
            <a:off x="1271904" y="4485741"/>
            <a:ext cx="2670421" cy="259089"/>
          </a:xfrm>
          <a:prstGeom prst="rect">
            <a:avLst/>
          </a:prstGeom>
          <a:noFill/>
        </p:spPr>
        <p:txBody>
          <a:bodyPr wrap="none" lIns="0" tIns="0" rIns="0" rtlCol="0">
            <a:spAutoFit/>
          </a:bodyPr>
          <a:lstStyle/>
          <a:p>
            <a:r>
              <a:rPr lang="en-US" altLang="zh-CN" sz="2000" dirty="0" smtClean="0">
                <a:solidFill>
                  <a:srgbClr val="C00000"/>
                </a:solidFill>
                <a:latin typeface="Times New Roman"/>
              </a:rPr>
              <a:t>有機發光二極體(OLED)</a:t>
            </a:r>
          </a:p>
        </p:txBody>
      </p:sp>
      <p:sp>
        <p:nvSpPr>
          <p:cNvPr id="21" name="TextBox 21"/>
          <p:cNvSpPr txBox="1"/>
          <p:nvPr/>
        </p:nvSpPr>
        <p:spPr>
          <a:xfrm>
            <a:off x="5485765" y="4717525"/>
            <a:ext cx="2795796"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之影像式檢測裝置，該探</a:t>
            </a:r>
          </a:p>
        </p:txBody>
      </p:sp>
      <p:sp>
        <p:nvSpPr>
          <p:cNvPr id="22" name="TextBox 22"/>
          <p:cNvSpPr txBox="1"/>
          <p:nvPr/>
        </p:nvSpPr>
        <p:spPr>
          <a:xfrm>
            <a:off x="1271904" y="4739396"/>
            <a:ext cx="3129505" cy="305652"/>
          </a:xfrm>
          <a:prstGeom prst="rect">
            <a:avLst/>
          </a:prstGeom>
          <a:noFill/>
        </p:spPr>
        <p:txBody>
          <a:bodyPr wrap="none" lIns="0" tIns="0" rIns="0" rtlCol="0">
            <a:spAutoFit/>
          </a:bodyPr>
          <a:lstStyle/>
          <a:p>
            <a:r>
              <a:rPr lang="en-US" altLang="zh-CN" sz="2000" dirty="0" smtClean="0">
                <a:solidFill>
                  <a:srgbClr val="000000"/>
                </a:solidFill>
                <a:latin typeface="Times New Roman"/>
              </a:rPr>
              <a:t>之其中之一者。 目的1+2+3</a:t>
            </a:r>
          </a:p>
        </p:txBody>
      </p:sp>
      <p:sp>
        <p:nvSpPr>
          <p:cNvPr id="23" name="TextBox 23"/>
          <p:cNvSpPr txBox="1"/>
          <p:nvPr/>
        </p:nvSpPr>
        <p:spPr>
          <a:xfrm>
            <a:off x="5485765" y="5022570"/>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測裝置之材質係可與人體</a:t>
            </a:r>
          </a:p>
        </p:txBody>
      </p:sp>
      <p:sp>
        <p:nvSpPr>
          <p:cNvPr id="24" name="TextBox 24"/>
          <p:cNvSpPr txBox="1"/>
          <p:nvPr/>
        </p:nvSpPr>
        <p:spPr>
          <a:xfrm>
            <a:off x="3100451" y="5223637"/>
            <a:ext cx="1001740" cy="283912"/>
          </a:xfrm>
          <a:prstGeom prst="rect">
            <a:avLst/>
          </a:prstGeom>
          <a:noFill/>
        </p:spPr>
        <p:txBody>
          <a:bodyPr wrap="none" lIns="0" tIns="0" rIns="0" rtlCol="0">
            <a:spAutoFit/>
          </a:bodyPr>
          <a:lstStyle/>
          <a:p>
            <a:r>
              <a:rPr lang="en-US" altLang="zh-CN" sz="2100" dirty="0" smtClean="0">
                <a:solidFill>
                  <a:srgbClr val="0000FF"/>
                </a:solidFill>
                <a:latin typeface="Times New Roman"/>
              </a:rPr>
              <a:t>目的1+2</a:t>
            </a:r>
          </a:p>
        </p:txBody>
      </p:sp>
      <p:sp>
        <p:nvSpPr>
          <p:cNvPr id="25" name="TextBox 25"/>
          <p:cNvSpPr txBox="1"/>
          <p:nvPr/>
        </p:nvSpPr>
        <p:spPr>
          <a:xfrm>
            <a:off x="5485765" y="5327370"/>
            <a:ext cx="1018413" cy="254507"/>
          </a:xfrm>
          <a:prstGeom prst="rect">
            <a:avLst/>
          </a:prstGeom>
          <a:noFill/>
        </p:spPr>
        <p:txBody>
          <a:bodyPr wrap="none" lIns="0" tIns="0" rIns="0" rtlCol="0">
            <a:spAutoFit/>
          </a:bodyPr>
          <a:lstStyle/>
          <a:p>
            <a:r>
              <a:rPr lang="en-US" altLang="zh-CN" sz="2000" dirty="0" smtClean="0">
                <a:solidFill>
                  <a:srgbClr val="C00000"/>
                </a:solidFill>
                <a:latin typeface="Times New Roman"/>
              </a:rPr>
              <a:t>相容者。</a:t>
            </a:r>
          </a:p>
        </p:txBody>
      </p:sp>
      <p:sp>
        <p:nvSpPr>
          <p:cNvPr id="26" name="TextBox 26"/>
          <p:cNvSpPr txBox="1"/>
          <p:nvPr/>
        </p:nvSpPr>
        <p:spPr>
          <a:xfrm>
            <a:off x="3093466" y="5713879"/>
            <a:ext cx="671474" cy="271810"/>
          </a:xfrm>
          <a:prstGeom prst="rect">
            <a:avLst/>
          </a:prstGeom>
          <a:noFill/>
        </p:spPr>
        <p:txBody>
          <a:bodyPr wrap="none" lIns="0" tIns="0" rIns="0" rtlCol="0">
            <a:spAutoFit/>
          </a:bodyPr>
          <a:lstStyle/>
          <a:p>
            <a:r>
              <a:rPr lang="en-US" altLang="zh-CN" sz="2100" dirty="0" smtClean="0">
                <a:solidFill>
                  <a:srgbClr val="0000FF"/>
                </a:solidFill>
                <a:latin typeface="Times New Roman"/>
              </a:rPr>
              <a:t>目的1</a:t>
            </a:r>
          </a:p>
        </p:txBody>
      </p:sp>
      <p:sp>
        <p:nvSpPr>
          <p:cNvPr id="27" name="TextBox 27"/>
          <p:cNvSpPr txBox="1"/>
          <p:nvPr/>
        </p:nvSpPr>
        <p:spPr>
          <a:xfrm>
            <a:off x="5491860" y="5784544"/>
            <a:ext cx="2609468" cy="259089"/>
          </a:xfrm>
          <a:prstGeom prst="rect">
            <a:avLst/>
          </a:prstGeom>
          <a:noFill/>
        </p:spPr>
        <p:txBody>
          <a:bodyPr wrap="none" lIns="0" tIns="0" rIns="0" rtlCol="0">
            <a:spAutoFit/>
          </a:bodyPr>
          <a:lstStyle/>
          <a:p>
            <a:r>
              <a:rPr lang="en-US" altLang="zh-CN" sz="2000" b="1" dirty="0" smtClean="0">
                <a:solidFill>
                  <a:srgbClr val="000000"/>
                </a:solidFill>
                <a:latin typeface="Times New Roman"/>
              </a:rPr>
              <a:t>8.如請求項7之影像式檢</a:t>
            </a:r>
          </a:p>
        </p:txBody>
      </p:sp>
      <p:sp>
        <p:nvSpPr>
          <p:cNvPr id="28" name="TextBox 28"/>
          <p:cNvSpPr txBox="1"/>
          <p:nvPr/>
        </p:nvSpPr>
        <p:spPr>
          <a:xfrm>
            <a:off x="5485765" y="6089405"/>
            <a:ext cx="2795592"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測裝置，可外接電源裝置</a:t>
            </a:r>
          </a:p>
        </p:txBody>
      </p:sp>
      <p:sp>
        <p:nvSpPr>
          <p:cNvPr id="29" name="TextBox 29"/>
          <p:cNvSpPr txBox="1"/>
          <p:nvPr/>
        </p:nvSpPr>
        <p:spPr>
          <a:xfrm>
            <a:off x="8439911" y="6477914"/>
            <a:ext cx="154990" cy="152400"/>
          </a:xfrm>
          <a:prstGeom prst="rect">
            <a:avLst/>
          </a:prstGeom>
          <a:noFill/>
        </p:spPr>
        <p:txBody>
          <a:bodyPr wrap="none" lIns="0" tIns="0" rIns="0" rtlCol="0">
            <a:spAutoFit/>
          </a:bodyPr>
          <a:lstStyle/>
          <a:p>
            <a:r>
              <a:rPr lang="en-US" altLang="zh-CN" sz="1200" dirty="0" smtClean="0">
                <a:solidFill>
                  <a:srgbClr val="888888"/>
                </a:solidFill>
                <a:latin typeface="Calibri"/>
              </a:rPr>
              <a:t>34</a:t>
            </a:r>
          </a:p>
        </p:txBody>
      </p:sp>
    </p:spTree>
    <p:extLst>
      <p:ext uri="{BB962C8B-B14F-4D97-AF65-F5344CB8AC3E}">
        <p14:creationId xmlns:p14="http://schemas.microsoft.com/office/powerpoint/2010/main" val="563481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20090926190004">
            <a:hlinkClick r:id="rId2" tooltip="壁纸描述：，关键字：摄影 棋类 国际象棋 棋盘,尺寸：2881X3663"/>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6788" y="1558925"/>
            <a:ext cx="2232025" cy="2832100"/>
          </a:xfrm>
          <a:prstGeom prst="rect">
            <a:avLst/>
          </a:prstGeom>
          <a:noFill/>
          <a:ln w="9525">
            <a:noFill/>
            <a:miter lim="800000"/>
            <a:headEnd/>
            <a:tailEnd/>
          </a:ln>
        </p:spPr>
      </p:pic>
      <p:sp>
        <p:nvSpPr>
          <p:cNvPr id="320518" name="Text Box 6"/>
          <p:cNvSpPr txBox="1">
            <a:spLocks noChangeArrowheads="1"/>
          </p:cNvSpPr>
          <p:nvPr/>
        </p:nvSpPr>
        <p:spPr bwMode="auto">
          <a:xfrm>
            <a:off x="3943350" y="3352800"/>
            <a:ext cx="973138" cy="9144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eaLnBrk="0" hangingPunct="0">
              <a:spcBef>
                <a:spcPct val="50000"/>
              </a:spcBef>
              <a:defRPr/>
            </a:pPr>
            <a:r>
              <a:rPr kumimoji="0" lang="en-US" altLang="zh-TW" sz="5400" b="1">
                <a:solidFill>
                  <a:srgbClr val="0000FF"/>
                </a:solidFill>
                <a:effectLst>
                  <a:outerShdw blurRad="38100" dist="38100" dir="2700000" algn="tl">
                    <a:srgbClr val="C0C0C0"/>
                  </a:outerShdw>
                </a:effectLst>
                <a:latin typeface="Bradley Hand ITC" pitchFamily="66" charset="0"/>
              </a:rPr>
              <a:t>vs</a:t>
            </a:r>
          </a:p>
        </p:txBody>
      </p:sp>
      <p:grpSp>
        <p:nvGrpSpPr>
          <p:cNvPr id="41988" name="Group 7"/>
          <p:cNvGrpSpPr>
            <a:grpSpLocks/>
          </p:cNvGrpSpPr>
          <p:nvPr/>
        </p:nvGrpSpPr>
        <p:grpSpPr bwMode="auto">
          <a:xfrm>
            <a:off x="5176838" y="3686175"/>
            <a:ext cx="3232150" cy="1760538"/>
            <a:chOff x="1859" y="1643"/>
            <a:chExt cx="2766" cy="1538"/>
          </a:xfrm>
        </p:grpSpPr>
        <p:grpSp>
          <p:nvGrpSpPr>
            <p:cNvPr id="41990" name="Group 8"/>
            <p:cNvGrpSpPr>
              <a:grpSpLocks/>
            </p:cNvGrpSpPr>
            <p:nvPr/>
          </p:nvGrpSpPr>
          <p:grpSpPr bwMode="auto">
            <a:xfrm>
              <a:off x="2777" y="1643"/>
              <a:ext cx="1848" cy="1225"/>
              <a:chOff x="1689" y="1115"/>
              <a:chExt cx="1848" cy="1225"/>
            </a:xfrm>
          </p:grpSpPr>
          <p:sp>
            <p:nvSpPr>
              <p:cNvPr id="42053" name="Freeform 9"/>
              <p:cNvSpPr>
                <a:spLocks/>
              </p:cNvSpPr>
              <p:nvPr/>
            </p:nvSpPr>
            <p:spPr bwMode="auto">
              <a:xfrm>
                <a:off x="2202" y="1974"/>
                <a:ext cx="1335" cy="366"/>
              </a:xfrm>
              <a:custGeom>
                <a:avLst/>
                <a:gdLst>
                  <a:gd name="T0" fmla="*/ 1053 w 1335"/>
                  <a:gd name="T1" fmla="*/ 0 h 366"/>
                  <a:gd name="T2" fmla="*/ 1072 w 1335"/>
                  <a:gd name="T3" fmla="*/ 0 h 366"/>
                  <a:gd name="T4" fmla="*/ 1117 w 1335"/>
                  <a:gd name="T5" fmla="*/ 0 h 366"/>
                  <a:gd name="T6" fmla="*/ 1175 w 1335"/>
                  <a:gd name="T7" fmla="*/ 6 h 366"/>
                  <a:gd name="T8" fmla="*/ 1232 w 1335"/>
                  <a:gd name="T9" fmla="*/ 19 h 366"/>
                  <a:gd name="T10" fmla="*/ 1284 w 1335"/>
                  <a:gd name="T11" fmla="*/ 39 h 366"/>
                  <a:gd name="T12" fmla="*/ 1303 w 1335"/>
                  <a:gd name="T13" fmla="*/ 45 h 366"/>
                  <a:gd name="T14" fmla="*/ 1316 w 1335"/>
                  <a:gd name="T15" fmla="*/ 51 h 366"/>
                  <a:gd name="T16" fmla="*/ 1329 w 1335"/>
                  <a:gd name="T17" fmla="*/ 58 h 366"/>
                  <a:gd name="T18" fmla="*/ 1335 w 1335"/>
                  <a:gd name="T19" fmla="*/ 58 h 366"/>
                  <a:gd name="T20" fmla="*/ 713 w 1335"/>
                  <a:gd name="T21" fmla="*/ 366 h 366"/>
                  <a:gd name="T22" fmla="*/ 700 w 1335"/>
                  <a:gd name="T23" fmla="*/ 366 h 366"/>
                  <a:gd name="T24" fmla="*/ 668 w 1335"/>
                  <a:gd name="T25" fmla="*/ 366 h 366"/>
                  <a:gd name="T26" fmla="*/ 559 w 1335"/>
                  <a:gd name="T27" fmla="*/ 366 h 366"/>
                  <a:gd name="T28" fmla="*/ 417 w 1335"/>
                  <a:gd name="T29" fmla="*/ 359 h 366"/>
                  <a:gd name="T30" fmla="*/ 347 w 1335"/>
                  <a:gd name="T31" fmla="*/ 353 h 366"/>
                  <a:gd name="T32" fmla="*/ 283 w 1335"/>
                  <a:gd name="T33" fmla="*/ 353 h 366"/>
                  <a:gd name="T34" fmla="*/ 186 w 1335"/>
                  <a:gd name="T35" fmla="*/ 333 h 366"/>
                  <a:gd name="T36" fmla="*/ 97 w 1335"/>
                  <a:gd name="T37" fmla="*/ 308 h 366"/>
                  <a:gd name="T38" fmla="*/ 26 w 1335"/>
                  <a:gd name="T39" fmla="*/ 289 h 366"/>
                  <a:gd name="T40" fmla="*/ 7 w 1335"/>
                  <a:gd name="T41" fmla="*/ 282 h 366"/>
                  <a:gd name="T42" fmla="*/ 0 w 1335"/>
                  <a:gd name="T43" fmla="*/ 282 h 366"/>
                  <a:gd name="T44" fmla="*/ 937 w 1335"/>
                  <a:gd name="T45" fmla="*/ 64 h 366"/>
                  <a:gd name="T46" fmla="*/ 1053 w 1335"/>
                  <a:gd name="T47" fmla="*/ 0 h 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5"/>
                  <a:gd name="T73" fmla="*/ 0 h 366"/>
                  <a:gd name="T74" fmla="*/ 1335 w 1335"/>
                  <a:gd name="T75" fmla="*/ 366 h 3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5" h="366">
                    <a:moveTo>
                      <a:pt x="1053" y="0"/>
                    </a:moveTo>
                    <a:lnTo>
                      <a:pt x="1072" y="0"/>
                    </a:lnTo>
                    <a:lnTo>
                      <a:pt x="1117" y="0"/>
                    </a:lnTo>
                    <a:lnTo>
                      <a:pt x="1175" y="6"/>
                    </a:lnTo>
                    <a:lnTo>
                      <a:pt x="1232" y="19"/>
                    </a:lnTo>
                    <a:lnTo>
                      <a:pt x="1284" y="39"/>
                    </a:lnTo>
                    <a:lnTo>
                      <a:pt x="1303" y="45"/>
                    </a:lnTo>
                    <a:lnTo>
                      <a:pt x="1316" y="51"/>
                    </a:lnTo>
                    <a:lnTo>
                      <a:pt x="1329" y="58"/>
                    </a:lnTo>
                    <a:lnTo>
                      <a:pt x="1335" y="58"/>
                    </a:lnTo>
                    <a:lnTo>
                      <a:pt x="713" y="366"/>
                    </a:lnTo>
                    <a:lnTo>
                      <a:pt x="700" y="366"/>
                    </a:lnTo>
                    <a:lnTo>
                      <a:pt x="668" y="366"/>
                    </a:lnTo>
                    <a:lnTo>
                      <a:pt x="559" y="366"/>
                    </a:lnTo>
                    <a:lnTo>
                      <a:pt x="417" y="359"/>
                    </a:lnTo>
                    <a:lnTo>
                      <a:pt x="347" y="353"/>
                    </a:lnTo>
                    <a:lnTo>
                      <a:pt x="283" y="353"/>
                    </a:lnTo>
                    <a:lnTo>
                      <a:pt x="186" y="333"/>
                    </a:lnTo>
                    <a:lnTo>
                      <a:pt x="97" y="308"/>
                    </a:lnTo>
                    <a:lnTo>
                      <a:pt x="26" y="289"/>
                    </a:lnTo>
                    <a:lnTo>
                      <a:pt x="7" y="282"/>
                    </a:lnTo>
                    <a:lnTo>
                      <a:pt x="0" y="282"/>
                    </a:lnTo>
                    <a:lnTo>
                      <a:pt x="937" y="64"/>
                    </a:lnTo>
                    <a:lnTo>
                      <a:pt x="1053" y="0"/>
                    </a:lnTo>
                    <a:close/>
                  </a:path>
                </a:pathLst>
              </a:custGeom>
              <a:solidFill>
                <a:srgbClr val="777777"/>
              </a:solidFill>
              <a:ln w="9525">
                <a:noFill/>
                <a:round/>
                <a:headEnd/>
                <a:tailEnd/>
              </a:ln>
            </p:spPr>
            <p:txBody>
              <a:bodyPr/>
              <a:lstStyle/>
              <a:p>
                <a:endParaRPr lang="zh-TW" altLang="en-US"/>
              </a:p>
            </p:txBody>
          </p:sp>
          <p:sp>
            <p:nvSpPr>
              <p:cNvPr id="42054" name="Freeform 10"/>
              <p:cNvSpPr>
                <a:spLocks/>
              </p:cNvSpPr>
              <p:nvPr/>
            </p:nvSpPr>
            <p:spPr bwMode="auto">
              <a:xfrm>
                <a:off x="2202" y="1974"/>
                <a:ext cx="1335" cy="366"/>
              </a:xfrm>
              <a:custGeom>
                <a:avLst/>
                <a:gdLst>
                  <a:gd name="T0" fmla="*/ 1053 w 1335"/>
                  <a:gd name="T1" fmla="*/ 0 h 366"/>
                  <a:gd name="T2" fmla="*/ 1072 w 1335"/>
                  <a:gd name="T3" fmla="*/ 0 h 366"/>
                  <a:gd name="T4" fmla="*/ 1117 w 1335"/>
                  <a:gd name="T5" fmla="*/ 0 h 366"/>
                  <a:gd name="T6" fmla="*/ 1175 w 1335"/>
                  <a:gd name="T7" fmla="*/ 6 h 366"/>
                  <a:gd name="T8" fmla="*/ 1232 w 1335"/>
                  <a:gd name="T9" fmla="*/ 19 h 366"/>
                  <a:gd name="T10" fmla="*/ 1284 w 1335"/>
                  <a:gd name="T11" fmla="*/ 39 h 366"/>
                  <a:gd name="T12" fmla="*/ 1303 w 1335"/>
                  <a:gd name="T13" fmla="*/ 45 h 366"/>
                  <a:gd name="T14" fmla="*/ 1316 w 1335"/>
                  <a:gd name="T15" fmla="*/ 51 h 366"/>
                  <a:gd name="T16" fmla="*/ 1329 w 1335"/>
                  <a:gd name="T17" fmla="*/ 58 h 366"/>
                  <a:gd name="T18" fmla="*/ 1335 w 1335"/>
                  <a:gd name="T19" fmla="*/ 58 h 366"/>
                  <a:gd name="T20" fmla="*/ 713 w 1335"/>
                  <a:gd name="T21" fmla="*/ 366 h 366"/>
                  <a:gd name="T22" fmla="*/ 700 w 1335"/>
                  <a:gd name="T23" fmla="*/ 366 h 366"/>
                  <a:gd name="T24" fmla="*/ 668 w 1335"/>
                  <a:gd name="T25" fmla="*/ 366 h 366"/>
                  <a:gd name="T26" fmla="*/ 559 w 1335"/>
                  <a:gd name="T27" fmla="*/ 366 h 366"/>
                  <a:gd name="T28" fmla="*/ 417 w 1335"/>
                  <a:gd name="T29" fmla="*/ 359 h 366"/>
                  <a:gd name="T30" fmla="*/ 347 w 1335"/>
                  <a:gd name="T31" fmla="*/ 353 h 366"/>
                  <a:gd name="T32" fmla="*/ 283 w 1335"/>
                  <a:gd name="T33" fmla="*/ 353 h 366"/>
                  <a:gd name="T34" fmla="*/ 186 w 1335"/>
                  <a:gd name="T35" fmla="*/ 333 h 366"/>
                  <a:gd name="T36" fmla="*/ 97 w 1335"/>
                  <a:gd name="T37" fmla="*/ 308 h 366"/>
                  <a:gd name="T38" fmla="*/ 26 w 1335"/>
                  <a:gd name="T39" fmla="*/ 289 h 366"/>
                  <a:gd name="T40" fmla="*/ 7 w 1335"/>
                  <a:gd name="T41" fmla="*/ 282 h 366"/>
                  <a:gd name="T42" fmla="*/ 0 w 1335"/>
                  <a:gd name="T43" fmla="*/ 282 h 366"/>
                  <a:gd name="T44" fmla="*/ 937 w 1335"/>
                  <a:gd name="T45" fmla="*/ 64 h 3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5"/>
                  <a:gd name="T70" fmla="*/ 0 h 366"/>
                  <a:gd name="T71" fmla="*/ 1335 w 1335"/>
                  <a:gd name="T72" fmla="*/ 366 h 3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5" h="366">
                    <a:moveTo>
                      <a:pt x="1053" y="0"/>
                    </a:moveTo>
                    <a:lnTo>
                      <a:pt x="1072" y="0"/>
                    </a:lnTo>
                    <a:lnTo>
                      <a:pt x="1117" y="0"/>
                    </a:lnTo>
                    <a:lnTo>
                      <a:pt x="1175" y="6"/>
                    </a:lnTo>
                    <a:lnTo>
                      <a:pt x="1232" y="19"/>
                    </a:lnTo>
                    <a:lnTo>
                      <a:pt x="1284" y="39"/>
                    </a:lnTo>
                    <a:lnTo>
                      <a:pt x="1303" y="45"/>
                    </a:lnTo>
                    <a:lnTo>
                      <a:pt x="1316" y="51"/>
                    </a:lnTo>
                    <a:lnTo>
                      <a:pt x="1329" y="58"/>
                    </a:lnTo>
                    <a:lnTo>
                      <a:pt x="1335" y="58"/>
                    </a:lnTo>
                    <a:lnTo>
                      <a:pt x="713" y="366"/>
                    </a:lnTo>
                    <a:lnTo>
                      <a:pt x="700" y="366"/>
                    </a:lnTo>
                    <a:lnTo>
                      <a:pt x="668" y="366"/>
                    </a:lnTo>
                    <a:lnTo>
                      <a:pt x="559" y="366"/>
                    </a:lnTo>
                    <a:lnTo>
                      <a:pt x="417" y="359"/>
                    </a:lnTo>
                    <a:lnTo>
                      <a:pt x="347" y="353"/>
                    </a:lnTo>
                    <a:lnTo>
                      <a:pt x="283" y="353"/>
                    </a:lnTo>
                    <a:lnTo>
                      <a:pt x="186" y="333"/>
                    </a:lnTo>
                    <a:lnTo>
                      <a:pt x="97" y="308"/>
                    </a:lnTo>
                    <a:lnTo>
                      <a:pt x="26" y="289"/>
                    </a:lnTo>
                    <a:lnTo>
                      <a:pt x="7" y="282"/>
                    </a:lnTo>
                    <a:lnTo>
                      <a:pt x="0" y="282"/>
                    </a:lnTo>
                    <a:lnTo>
                      <a:pt x="937" y="64"/>
                    </a:lnTo>
                  </a:path>
                </a:pathLst>
              </a:custGeom>
              <a:noFill/>
              <a:ln w="9525">
                <a:solidFill>
                  <a:srgbClr val="777777"/>
                </a:solidFill>
                <a:prstDash val="solid"/>
                <a:round/>
                <a:headEnd/>
                <a:tailEnd/>
              </a:ln>
            </p:spPr>
            <p:txBody>
              <a:bodyPr/>
              <a:lstStyle/>
              <a:p>
                <a:endParaRPr lang="zh-TW" altLang="en-US"/>
              </a:p>
            </p:txBody>
          </p:sp>
          <p:sp>
            <p:nvSpPr>
              <p:cNvPr id="42055" name="Freeform 11"/>
              <p:cNvSpPr>
                <a:spLocks/>
              </p:cNvSpPr>
              <p:nvPr/>
            </p:nvSpPr>
            <p:spPr bwMode="auto">
              <a:xfrm>
                <a:off x="2068" y="1128"/>
                <a:ext cx="1289" cy="1154"/>
              </a:xfrm>
              <a:custGeom>
                <a:avLst/>
                <a:gdLst>
                  <a:gd name="T0" fmla="*/ 179 w 1289"/>
                  <a:gd name="T1" fmla="*/ 0 h 1154"/>
                  <a:gd name="T2" fmla="*/ 885 w 1289"/>
                  <a:gd name="T3" fmla="*/ 211 h 1154"/>
                  <a:gd name="T4" fmla="*/ 956 w 1289"/>
                  <a:gd name="T5" fmla="*/ 243 h 1154"/>
                  <a:gd name="T6" fmla="*/ 975 w 1289"/>
                  <a:gd name="T7" fmla="*/ 237 h 1154"/>
                  <a:gd name="T8" fmla="*/ 1052 w 1289"/>
                  <a:gd name="T9" fmla="*/ 263 h 1154"/>
                  <a:gd name="T10" fmla="*/ 1058 w 1289"/>
                  <a:gd name="T11" fmla="*/ 263 h 1154"/>
                  <a:gd name="T12" fmla="*/ 1084 w 1289"/>
                  <a:gd name="T13" fmla="*/ 275 h 1154"/>
                  <a:gd name="T14" fmla="*/ 1123 w 1289"/>
                  <a:gd name="T15" fmla="*/ 295 h 1154"/>
                  <a:gd name="T16" fmla="*/ 1168 w 1289"/>
                  <a:gd name="T17" fmla="*/ 327 h 1154"/>
                  <a:gd name="T18" fmla="*/ 1212 w 1289"/>
                  <a:gd name="T19" fmla="*/ 365 h 1154"/>
                  <a:gd name="T20" fmla="*/ 1251 w 1289"/>
                  <a:gd name="T21" fmla="*/ 423 h 1154"/>
                  <a:gd name="T22" fmla="*/ 1283 w 1289"/>
                  <a:gd name="T23" fmla="*/ 493 h 1154"/>
                  <a:gd name="T24" fmla="*/ 1289 w 1289"/>
                  <a:gd name="T25" fmla="*/ 538 h 1154"/>
                  <a:gd name="T26" fmla="*/ 1289 w 1289"/>
                  <a:gd name="T27" fmla="*/ 590 h 1154"/>
                  <a:gd name="T28" fmla="*/ 1283 w 1289"/>
                  <a:gd name="T29" fmla="*/ 679 h 1154"/>
                  <a:gd name="T30" fmla="*/ 1251 w 1289"/>
                  <a:gd name="T31" fmla="*/ 756 h 1154"/>
                  <a:gd name="T32" fmla="*/ 1212 w 1289"/>
                  <a:gd name="T33" fmla="*/ 814 h 1154"/>
                  <a:gd name="T34" fmla="*/ 1174 w 1289"/>
                  <a:gd name="T35" fmla="*/ 859 h 1154"/>
                  <a:gd name="T36" fmla="*/ 1091 w 1289"/>
                  <a:gd name="T37" fmla="*/ 904 h 1154"/>
                  <a:gd name="T38" fmla="*/ 1065 w 1289"/>
                  <a:gd name="T39" fmla="*/ 917 h 1154"/>
                  <a:gd name="T40" fmla="*/ 1058 w 1289"/>
                  <a:gd name="T41" fmla="*/ 917 h 1154"/>
                  <a:gd name="T42" fmla="*/ 0 w 1289"/>
                  <a:gd name="T43" fmla="*/ 1154 h 1154"/>
                  <a:gd name="T44" fmla="*/ 19 w 1289"/>
                  <a:gd name="T45" fmla="*/ 1154 h 1154"/>
                  <a:gd name="T46" fmla="*/ 83 w 1289"/>
                  <a:gd name="T47" fmla="*/ 1141 h 1154"/>
                  <a:gd name="T48" fmla="*/ 166 w 1289"/>
                  <a:gd name="T49" fmla="*/ 1115 h 1154"/>
                  <a:gd name="T50" fmla="*/ 263 w 1289"/>
                  <a:gd name="T51" fmla="*/ 1070 h 1154"/>
                  <a:gd name="T52" fmla="*/ 359 w 1289"/>
                  <a:gd name="T53" fmla="*/ 994 h 1154"/>
                  <a:gd name="T54" fmla="*/ 449 w 1289"/>
                  <a:gd name="T55" fmla="*/ 891 h 1154"/>
                  <a:gd name="T56" fmla="*/ 487 w 1289"/>
                  <a:gd name="T57" fmla="*/ 820 h 1154"/>
                  <a:gd name="T58" fmla="*/ 513 w 1289"/>
                  <a:gd name="T59" fmla="*/ 744 h 1154"/>
                  <a:gd name="T60" fmla="*/ 532 w 1289"/>
                  <a:gd name="T61" fmla="*/ 660 h 1154"/>
                  <a:gd name="T62" fmla="*/ 545 w 1289"/>
                  <a:gd name="T63" fmla="*/ 558 h 1154"/>
                  <a:gd name="T64" fmla="*/ 526 w 1289"/>
                  <a:gd name="T65" fmla="*/ 404 h 1154"/>
                  <a:gd name="T66" fmla="*/ 487 w 1289"/>
                  <a:gd name="T67" fmla="*/ 275 h 1154"/>
                  <a:gd name="T68" fmla="*/ 429 w 1289"/>
                  <a:gd name="T69" fmla="*/ 179 h 1154"/>
                  <a:gd name="T70" fmla="*/ 365 w 1289"/>
                  <a:gd name="T71" fmla="*/ 109 h 1154"/>
                  <a:gd name="T72" fmla="*/ 327 w 1289"/>
                  <a:gd name="T73" fmla="*/ 77 h 1154"/>
                  <a:gd name="T74" fmla="*/ 295 w 1289"/>
                  <a:gd name="T75" fmla="*/ 51 h 1154"/>
                  <a:gd name="T76" fmla="*/ 237 w 1289"/>
                  <a:gd name="T77" fmla="*/ 19 h 1154"/>
                  <a:gd name="T78" fmla="*/ 192 w 1289"/>
                  <a:gd name="T79" fmla="*/ 0 h 1154"/>
                  <a:gd name="T80" fmla="*/ 179 w 1289"/>
                  <a:gd name="T81" fmla="*/ 0 h 11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9"/>
                  <a:gd name="T124" fmla="*/ 0 h 1154"/>
                  <a:gd name="T125" fmla="*/ 1289 w 1289"/>
                  <a:gd name="T126" fmla="*/ 1154 h 11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9" h="1154">
                    <a:moveTo>
                      <a:pt x="179" y="0"/>
                    </a:moveTo>
                    <a:lnTo>
                      <a:pt x="885" y="211"/>
                    </a:lnTo>
                    <a:lnTo>
                      <a:pt x="956" y="243"/>
                    </a:lnTo>
                    <a:lnTo>
                      <a:pt x="975" y="237"/>
                    </a:lnTo>
                    <a:lnTo>
                      <a:pt x="1052" y="263"/>
                    </a:lnTo>
                    <a:lnTo>
                      <a:pt x="1058" y="263"/>
                    </a:lnTo>
                    <a:lnTo>
                      <a:pt x="1084" y="275"/>
                    </a:lnTo>
                    <a:lnTo>
                      <a:pt x="1123" y="295"/>
                    </a:lnTo>
                    <a:lnTo>
                      <a:pt x="1168" y="327"/>
                    </a:lnTo>
                    <a:lnTo>
                      <a:pt x="1212" y="365"/>
                    </a:lnTo>
                    <a:lnTo>
                      <a:pt x="1251" y="423"/>
                    </a:lnTo>
                    <a:lnTo>
                      <a:pt x="1283" y="493"/>
                    </a:lnTo>
                    <a:lnTo>
                      <a:pt x="1289" y="538"/>
                    </a:lnTo>
                    <a:lnTo>
                      <a:pt x="1289" y="590"/>
                    </a:lnTo>
                    <a:lnTo>
                      <a:pt x="1283" y="679"/>
                    </a:lnTo>
                    <a:lnTo>
                      <a:pt x="1251" y="756"/>
                    </a:lnTo>
                    <a:lnTo>
                      <a:pt x="1212" y="814"/>
                    </a:lnTo>
                    <a:lnTo>
                      <a:pt x="1174" y="859"/>
                    </a:lnTo>
                    <a:lnTo>
                      <a:pt x="1091" y="904"/>
                    </a:lnTo>
                    <a:lnTo>
                      <a:pt x="1065" y="917"/>
                    </a:lnTo>
                    <a:lnTo>
                      <a:pt x="1058" y="917"/>
                    </a:lnTo>
                    <a:lnTo>
                      <a:pt x="0" y="1154"/>
                    </a:lnTo>
                    <a:lnTo>
                      <a:pt x="19" y="1154"/>
                    </a:lnTo>
                    <a:lnTo>
                      <a:pt x="83" y="1141"/>
                    </a:lnTo>
                    <a:lnTo>
                      <a:pt x="166" y="1115"/>
                    </a:lnTo>
                    <a:lnTo>
                      <a:pt x="263" y="1070"/>
                    </a:lnTo>
                    <a:lnTo>
                      <a:pt x="359" y="994"/>
                    </a:lnTo>
                    <a:lnTo>
                      <a:pt x="449" y="891"/>
                    </a:lnTo>
                    <a:lnTo>
                      <a:pt x="487" y="820"/>
                    </a:lnTo>
                    <a:lnTo>
                      <a:pt x="513" y="744"/>
                    </a:lnTo>
                    <a:lnTo>
                      <a:pt x="532" y="660"/>
                    </a:lnTo>
                    <a:lnTo>
                      <a:pt x="545" y="558"/>
                    </a:lnTo>
                    <a:lnTo>
                      <a:pt x="526" y="404"/>
                    </a:lnTo>
                    <a:lnTo>
                      <a:pt x="487" y="275"/>
                    </a:lnTo>
                    <a:lnTo>
                      <a:pt x="429" y="179"/>
                    </a:lnTo>
                    <a:lnTo>
                      <a:pt x="365" y="109"/>
                    </a:lnTo>
                    <a:lnTo>
                      <a:pt x="327" y="77"/>
                    </a:lnTo>
                    <a:lnTo>
                      <a:pt x="295" y="51"/>
                    </a:lnTo>
                    <a:lnTo>
                      <a:pt x="237" y="19"/>
                    </a:lnTo>
                    <a:lnTo>
                      <a:pt x="192" y="0"/>
                    </a:lnTo>
                    <a:lnTo>
                      <a:pt x="179" y="0"/>
                    </a:lnTo>
                    <a:close/>
                  </a:path>
                </a:pathLst>
              </a:custGeom>
              <a:solidFill>
                <a:srgbClr val="777777"/>
              </a:solidFill>
              <a:ln w="9525">
                <a:noFill/>
                <a:round/>
                <a:headEnd/>
                <a:tailEnd/>
              </a:ln>
            </p:spPr>
            <p:txBody>
              <a:bodyPr/>
              <a:lstStyle/>
              <a:p>
                <a:endParaRPr lang="zh-TW" altLang="en-US"/>
              </a:p>
            </p:txBody>
          </p:sp>
          <p:sp>
            <p:nvSpPr>
              <p:cNvPr id="42056" name="Freeform 12"/>
              <p:cNvSpPr>
                <a:spLocks/>
              </p:cNvSpPr>
              <p:nvPr/>
            </p:nvSpPr>
            <p:spPr bwMode="auto">
              <a:xfrm>
                <a:off x="2068" y="1128"/>
                <a:ext cx="1289" cy="1154"/>
              </a:xfrm>
              <a:custGeom>
                <a:avLst/>
                <a:gdLst>
                  <a:gd name="T0" fmla="*/ 179 w 1289"/>
                  <a:gd name="T1" fmla="*/ 0 h 1154"/>
                  <a:gd name="T2" fmla="*/ 885 w 1289"/>
                  <a:gd name="T3" fmla="*/ 211 h 1154"/>
                  <a:gd name="T4" fmla="*/ 956 w 1289"/>
                  <a:gd name="T5" fmla="*/ 243 h 1154"/>
                  <a:gd name="T6" fmla="*/ 975 w 1289"/>
                  <a:gd name="T7" fmla="*/ 237 h 1154"/>
                  <a:gd name="T8" fmla="*/ 1052 w 1289"/>
                  <a:gd name="T9" fmla="*/ 263 h 1154"/>
                  <a:gd name="T10" fmla="*/ 1058 w 1289"/>
                  <a:gd name="T11" fmla="*/ 263 h 1154"/>
                  <a:gd name="T12" fmla="*/ 1084 w 1289"/>
                  <a:gd name="T13" fmla="*/ 275 h 1154"/>
                  <a:gd name="T14" fmla="*/ 1123 w 1289"/>
                  <a:gd name="T15" fmla="*/ 295 h 1154"/>
                  <a:gd name="T16" fmla="*/ 1168 w 1289"/>
                  <a:gd name="T17" fmla="*/ 327 h 1154"/>
                  <a:gd name="T18" fmla="*/ 1212 w 1289"/>
                  <a:gd name="T19" fmla="*/ 365 h 1154"/>
                  <a:gd name="T20" fmla="*/ 1251 w 1289"/>
                  <a:gd name="T21" fmla="*/ 423 h 1154"/>
                  <a:gd name="T22" fmla="*/ 1283 w 1289"/>
                  <a:gd name="T23" fmla="*/ 493 h 1154"/>
                  <a:gd name="T24" fmla="*/ 1289 w 1289"/>
                  <a:gd name="T25" fmla="*/ 538 h 1154"/>
                  <a:gd name="T26" fmla="*/ 1289 w 1289"/>
                  <a:gd name="T27" fmla="*/ 590 h 1154"/>
                  <a:gd name="T28" fmla="*/ 1283 w 1289"/>
                  <a:gd name="T29" fmla="*/ 679 h 1154"/>
                  <a:gd name="T30" fmla="*/ 1251 w 1289"/>
                  <a:gd name="T31" fmla="*/ 756 h 1154"/>
                  <a:gd name="T32" fmla="*/ 1212 w 1289"/>
                  <a:gd name="T33" fmla="*/ 814 h 1154"/>
                  <a:gd name="T34" fmla="*/ 1174 w 1289"/>
                  <a:gd name="T35" fmla="*/ 859 h 1154"/>
                  <a:gd name="T36" fmla="*/ 1091 w 1289"/>
                  <a:gd name="T37" fmla="*/ 904 h 1154"/>
                  <a:gd name="T38" fmla="*/ 1065 w 1289"/>
                  <a:gd name="T39" fmla="*/ 917 h 1154"/>
                  <a:gd name="T40" fmla="*/ 1058 w 1289"/>
                  <a:gd name="T41" fmla="*/ 917 h 1154"/>
                  <a:gd name="T42" fmla="*/ 0 w 1289"/>
                  <a:gd name="T43" fmla="*/ 1154 h 1154"/>
                  <a:gd name="T44" fmla="*/ 19 w 1289"/>
                  <a:gd name="T45" fmla="*/ 1154 h 1154"/>
                  <a:gd name="T46" fmla="*/ 83 w 1289"/>
                  <a:gd name="T47" fmla="*/ 1141 h 1154"/>
                  <a:gd name="T48" fmla="*/ 166 w 1289"/>
                  <a:gd name="T49" fmla="*/ 1115 h 1154"/>
                  <a:gd name="T50" fmla="*/ 263 w 1289"/>
                  <a:gd name="T51" fmla="*/ 1070 h 1154"/>
                  <a:gd name="T52" fmla="*/ 359 w 1289"/>
                  <a:gd name="T53" fmla="*/ 994 h 1154"/>
                  <a:gd name="T54" fmla="*/ 449 w 1289"/>
                  <a:gd name="T55" fmla="*/ 891 h 1154"/>
                  <a:gd name="T56" fmla="*/ 487 w 1289"/>
                  <a:gd name="T57" fmla="*/ 820 h 1154"/>
                  <a:gd name="T58" fmla="*/ 513 w 1289"/>
                  <a:gd name="T59" fmla="*/ 744 h 1154"/>
                  <a:gd name="T60" fmla="*/ 532 w 1289"/>
                  <a:gd name="T61" fmla="*/ 660 h 1154"/>
                  <a:gd name="T62" fmla="*/ 545 w 1289"/>
                  <a:gd name="T63" fmla="*/ 558 h 1154"/>
                  <a:gd name="T64" fmla="*/ 526 w 1289"/>
                  <a:gd name="T65" fmla="*/ 404 h 1154"/>
                  <a:gd name="T66" fmla="*/ 487 w 1289"/>
                  <a:gd name="T67" fmla="*/ 275 h 1154"/>
                  <a:gd name="T68" fmla="*/ 429 w 1289"/>
                  <a:gd name="T69" fmla="*/ 179 h 1154"/>
                  <a:gd name="T70" fmla="*/ 365 w 1289"/>
                  <a:gd name="T71" fmla="*/ 109 h 1154"/>
                  <a:gd name="T72" fmla="*/ 327 w 1289"/>
                  <a:gd name="T73" fmla="*/ 77 h 1154"/>
                  <a:gd name="T74" fmla="*/ 295 w 1289"/>
                  <a:gd name="T75" fmla="*/ 51 h 1154"/>
                  <a:gd name="T76" fmla="*/ 237 w 1289"/>
                  <a:gd name="T77" fmla="*/ 19 h 1154"/>
                  <a:gd name="T78" fmla="*/ 192 w 1289"/>
                  <a:gd name="T79" fmla="*/ 0 h 1154"/>
                  <a:gd name="T80" fmla="*/ 179 w 1289"/>
                  <a:gd name="T81" fmla="*/ 0 h 11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9"/>
                  <a:gd name="T124" fmla="*/ 0 h 1154"/>
                  <a:gd name="T125" fmla="*/ 1289 w 1289"/>
                  <a:gd name="T126" fmla="*/ 1154 h 11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9" h="1154">
                    <a:moveTo>
                      <a:pt x="179" y="0"/>
                    </a:moveTo>
                    <a:lnTo>
                      <a:pt x="885" y="211"/>
                    </a:lnTo>
                    <a:lnTo>
                      <a:pt x="956" y="243"/>
                    </a:lnTo>
                    <a:lnTo>
                      <a:pt x="975" y="237"/>
                    </a:lnTo>
                    <a:lnTo>
                      <a:pt x="1052" y="263"/>
                    </a:lnTo>
                    <a:lnTo>
                      <a:pt x="1058" y="263"/>
                    </a:lnTo>
                    <a:lnTo>
                      <a:pt x="1084" y="275"/>
                    </a:lnTo>
                    <a:lnTo>
                      <a:pt x="1123" y="295"/>
                    </a:lnTo>
                    <a:lnTo>
                      <a:pt x="1168" y="327"/>
                    </a:lnTo>
                    <a:lnTo>
                      <a:pt x="1212" y="365"/>
                    </a:lnTo>
                    <a:lnTo>
                      <a:pt x="1251" y="423"/>
                    </a:lnTo>
                    <a:lnTo>
                      <a:pt x="1283" y="493"/>
                    </a:lnTo>
                    <a:lnTo>
                      <a:pt x="1289" y="538"/>
                    </a:lnTo>
                    <a:lnTo>
                      <a:pt x="1289" y="590"/>
                    </a:lnTo>
                    <a:lnTo>
                      <a:pt x="1283" y="679"/>
                    </a:lnTo>
                    <a:lnTo>
                      <a:pt x="1251" y="756"/>
                    </a:lnTo>
                    <a:lnTo>
                      <a:pt x="1212" y="814"/>
                    </a:lnTo>
                    <a:lnTo>
                      <a:pt x="1174" y="859"/>
                    </a:lnTo>
                    <a:lnTo>
                      <a:pt x="1091" y="904"/>
                    </a:lnTo>
                    <a:lnTo>
                      <a:pt x="1065" y="917"/>
                    </a:lnTo>
                    <a:lnTo>
                      <a:pt x="1058" y="917"/>
                    </a:lnTo>
                    <a:lnTo>
                      <a:pt x="0" y="1154"/>
                    </a:lnTo>
                    <a:lnTo>
                      <a:pt x="19" y="1154"/>
                    </a:lnTo>
                    <a:lnTo>
                      <a:pt x="83" y="1141"/>
                    </a:lnTo>
                    <a:lnTo>
                      <a:pt x="166" y="1115"/>
                    </a:lnTo>
                    <a:lnTo>
                      <a:pt x="263" y="1070"/>
                    </a:lnTo>
                    <a:lnTo>
                      <a:pt x="359" y="994"/>
                    </a:lnTo>
                    <a:lnTo>
                      <a:pt x="449" y="891"/>
                    </a:lnTo>
                    <a:lnTo>
                      <a:pt x="487" y="820"/>
                    </a:lnTo>
                    <a:lnTo>
                      <a:pt x="513" y="744"/>
                    </a:lnTo>
                    <a:lnTo>
                      <a:pt x="532" y="660"/>
                    </a:lnTo>
                    <a:lnTo>
                      <a:pt x="545" y="558"/>
                    </a:lnTo>
                    <a:lnTo>
                      <a:pt x="526" y="404"/>
                    </a:lnTo>
                    <a:lnTo>
                      <a:pt x="487" y="275"/>
                    </a:lnTo>
                    <a:lnTo>
                      <a:pt x="429" y="179"/>
                    </a:lnTo>
                    <a:lnTo>
                      <a:pt x="365" y="109"/>
                    </a:lnTo>
                    <a:lnTo>
                      <a:pt x="327" y="77"/>
                    </a:lnTo>
                    <a:lnTo>
                      <a:pt x="295" y="51"/>
                    </a:lnTo>
                    <a:lnTo>
                      <a:pt x="237" y="19"/>
                    </a:lnTo>
                    <a:lnTo>
                      <a:pt x="192" y="0"/>
                    </a:lnTo>
                    <a:lnTo>
                      <a:pt x="179" y="0"/>
                    </a:lnTo>
                  </a:path>
                </a:pathLst>
              </a:custGeom>
              <a:noFill/>
              <a:ln w="9525">
                <a:solidFill>
                  <a:srgbClr val="777777"/>
                </a:solidFill>
                <a:prstDash val="solid"/>
                <a:round/>
                <a:headEnd/>
                <a:tailEnd/>
              </a:ln>
            </p:spPr>
            <p:txBody>
              <a:bodyPr/>
              <a:lstStyle/>
              <a:p>
                <a:endParaRPr lang="zh-TW" altLang="en-US"/>
              </a:p>
            </p:txBody>
          </p:sp>
          <p:sp>
            <p:nvSpPr>
              <p:cNvPr id="42057" name="Oval 13"/>
              <p:cNvSpPr>
                <a:spLocks noChangeArrowheads="1"/>
              </p:cNvSpPr>
              <p:nvPr/>
            </p:nvSpPr>
            <p:spPr bwMode="auto">
              <a:xfrm>
                <a:off x="1689" y="1115"/>
                <a:ext cx="930" cy="1148"/>
              </a:xfrm>
              <a:prstGeom prst="ellipse">
                <a:avLst/>
              </a:prstGeom>
              <a:solidFill>
                <a:srgbClr val="777777"/>
              </a:solidFill>
              <a:ln w="9525">
                <a:noFill/>
                <a:round/>
                <a:headEnd/>
                <a:tailEnd/>
              </a:ln>
            </p:spPr>
            <p:txBody>
              <a:bodyPr/>
              <a:lstStyle/>
              <a:p>
                <a:pPr eaLnBrk="0" hangingPunct="0"/>
                <a:endParaRPr kumimoji="0" lang="zh-TW" altLang="zh-TW"/>
              </a:p>
            </p:txBody>
          </p:sp>
          <p:sp>
            <p:nvSpPr>
              <p:cNvPr id="42058" name="Oval 14"/>
              <p:cNvSpPr>
                <a:spLocks noChangeArrowheads="1"/>
              </p:cNvSpPr>
              <p:nvPr/>
            </p:nvSpPr>
            <p:spPr bwMode="auto">
              <a:xfrm>
                <a:off x="1689" y="1115"/>
                <a:ext cx="930" cy="1148"/>
              </a:xfrm>
              <a:prstGeom prst="ellipse">
                <a:avLst/>
              </a:prstGeom>
              <a:noFill/>
              <a:ln w="9525">
                <a:solidFill>
                  <a:srgbClr val="555555"/>
                </a:solidFill>
                <a:round/>
                <a:headEnd/>
                <a:tailEnd/>
              </a:ln>
            </p:spPr>
            <p:txBody>
              <a:bodyPr/>
              <a:lstStyle/>
              <a:p>
                <a:pPr eaLnBrk="0" hangingPunct="0"/>
                <a:endParaRPr kumimoji="0" lang="zh-TW" altLang="zh-TW"/>
              </a:p>
            </p:txBody>
          </p:sp>
          <p:sp>
            <p:nvSpPr>
              <p:cNvPr id="42059" name="Freeform 15"/>
              <p:cNvSpPr>
                <a:spLocks/>
              </p:cNvSpPr>
              <p:nvPr/>
            </p:nvSpPr>
            <p:spPr bwMode="auto">
              <a:xfrm>
                <a:off x="1695" y="1121"/>
                <a:ext cx="738" cy="1122"/>
              </a:xfrm>
              <a:custGeom>
                <a:avLst/>
                <a:gdLst>
                  <a:gd name="T0" fmla="*/ 482 w 738"/>
                  <a:gd name="T1" fmla="*/ 0 h 1122"/>
                  <a:gd name="T2" fmla="*/ 462 w 738"/>
                  <a:gd name="T3" fmla="*/ 0 h 1122"/>
                  <a:gd name="T4" fmla="*/ 443 w 738"/>
                  <a:gd name="T5" fmla="*/ 0 h 1122"/>
                  <a:gd name="T6" fmla="*/ 417 w 738"/>
                  <a:gd name="T7" fmla="*/ 7 h 1122"/>
                  <a:gd name="T8" fmla="*/ 302 w 738"/>
                  <a:gd name="T9" fmla="*/ 39 h 1122"/>
                  <a:gd name="T10" fmla="*/ 225 w 738"/>
                  <a:gd name="T11" fmla="*/ 77 h 1122"/>
                  <a:gd name="T12" fmla="*/ 167 w 738"/>
                  <a:gd name="T13" fmla="*/ 129 h 1122"/>
                  <a:gd name="T14" fmla="*/ 116 w 738"/>
                  <a:gd name="T15" fmla="*/ 180 h 1122"/>
                  <a:gd name="T16" fmla="*/ 77 w 738"/>
                  <a:gd name="T17" fmla="*/ 257 h 1122"/>
                  <a:gd name="T18" fmla="*/ 32 w 738"/>
                  <a:gd name="T19" fmla="*/ 359 h 1122"/>
                  <a:gd name="T20" fmla="*/ 7 w 738"/>
                  <a:gd name="T21" fmla="*/ 449 h 1122"/>
                  <a:gd name="T22" fmla="*/ 0 w 738"/>
                  <a:gd name="T23" fmla="*/ 545 h 1122"/>
                  <a:gd name="T24" fmla="*/ 7 w 738"/>
                  <a:gd name="T25" fmla="*/ 654 h 1122"/>
                  <a:gd name="T26" fmla="*/ 45 w 738"/>
                  <a:gd name="T27" fmla="*/ 808 h 1122"/>
                  <a:gd name="T28" fmla="*/ 77 w 738"/>
                  <a:gd name="T29" fmla="*/ 872 h 1122"/>
                  <a:gd name="T30" fmla="*/ 129 w 738"/>
                  <a:gd name="T31" fmla="*/ 943 h 1122"/>
                  <a:gd name="T32" fmla="*/ 251 w 738"/>
                  <a:gd name="T33" fmla="*/ 1058 h 1122"/>
                  <a:gd name="T34" fmla="*/ 321 w 738"/>
                  <a:gd name="T35" fmla="*/ 1090 h 1122"/>
                  <a:gd name="T36" fmla="*/ 411 w 738"/>
                  <a:gd name="T37" fmla="*/ 1122 h 1122"/>
                  <a:gd name="T38" fmla="*/ 488 w 738"/>
                  <a:gd name="T39" fmla="*/ 1122 h 1122"/>
                  <a:gd name="T40" fmla="*/ 571 w 738"/>
                  <a:gd name="T41" fmla="*/ 1110 h 1122"/>
                  <a:gd name="T42" fmla="*/ 623 w 738"/>
                  <a:gd name="T43" fmla="*/ 1084 h 1122"/>
                  <a:gd name="T44" fmla="*/ 648 w 738"/>
                  <a:gd name="T45" fmla="*/ 1071 h 1122"/>
                  <a:gd name="T46" fmla="*/ 681 w 738"/>
                  <a:gd name="T47" fmla="*/ 1058 h 1122"/>
                  <a:gd name="T48" fmla="*/ 719 w 738"/>
                  <a:gd name="T49" fmla="*/ 1020 h 1122"/>
                  <a:gd name="T50" fmla="*/ 732 w 738"/>
                  <a:gd name="T51" fmla="*/ 1007 h 1122"/>
                  <a:gd name="T52" fmla="*/ 738 w 738"/>
                  <a:gd name="T53" fmla="*/ 1001 h 1122"/>
                  <a:gd name="T54" fmla="*/ 719 w 738"/>
                  <a:gd name="T55" fmla="*/ 1001 h 1122"/>
                  <a:gd name="T56" fmla="*/ 687 w 738"/>
                  <a:gd name="T57" fmla="*/ 1013 h 1122"/>
                  <a:gd name="T58" fmla="*/ 629 w 738"/>
                  <a:gd name="T59" fmla="*/ 1020 h 1122"/>
                  <a:gd name="T60" fmla="*/ 559 w 738"/>
                  <a:gd name="T61" fmla="*/ 1026 h 1122"/>
                  <a:gd name="T62" fmla="*/ 475 w 738"/>
                  <a:gd name="T63" fmla="*/ 1007 h 1122"/>
                  <a:gd name="T64" fmla="*/ 385 w 738"/>
                  <a:gd name="T65" fmla="*/ 975 h 1122"/>
                  <a:gd name="T66" fmla="*/ 289 w 738"/>
                  <a:gd name="T67" fmla="*/ 911 h 1122"/>
                  <a:gd name="T68" fmla="*/ 199 w 738"/>
                  <a:gd name="T69" fmla="*/ 815 h 1122"/>
                  <a:gd name="T70" fmla="*/ 174 w 738"/>
                  <a:gd name="T71" fmla="*/ 783 h 1122"/>
                  <a:gd name="T72" fmla="*/ 154 w 738"/>
                  <a:gd name="T73" fmla="*/ 744 h 1122"/>
                  <a:gd name="T74" fmla="*/ 135 w 738"/>
                  <a:gd name="T75" fmla="*/ 642 h 1122"/>
                  <a:gd name="T76" fmla="*/ 122 w 738"/>
                  <a:gd name="T77" fmla="*/ 526 h 1122"/>
                  <a:gd name="T78" fmla="*/ 122 w 738"/>
                  <a:gd name="T79" fmla="*/ 475 h 1122"/>
                  <a:gd name="T80" fmla="*/ 129 w 738"/>
                  <a:gd name="T81" fmla="*/ 430 h 1122"/>
                  <a:gd name="T82" fmla="*/ 161 w 738"/>
                  <a:gd name="T83" fmla="*/ 289 h 1122"/>
                  <a:gd name="T84" fmla="*/ 186 w 738"/>
                  <a:gd name="T85" fmla="*/ 225 h 1122"/>
                  <a:gd name="T86" fmla="*/ 212 w 738"/>
                  <a:gd name="T87" fmla="*/ 180 h 1122"/>
                  <a:gd name="T88" fmla="*/ 283 w 738"/>
                  <a:gd name="T89" fmla="*/ 84 h 1122"/>
                  <a:gd name="T90" fmla="*/ 379 w 738"/>
                  <a:gd name="T91" fmla="*/ 32 h 1122"/>
                  <a:gd name="T92" fmla="*/ 450 w 738"/>
                  <a:gd name="T93" fmla="*/ 7 h 1122"/>
                  <a:gd name="T94" fmla="*/ 482 w 738"/>
                  <a:gd name="T95" fmla="*/ 0 h 1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8"/>
                  <a:gd name="T145" fmla="*/ 0 h 1122"/>
                  <a:gd name="T146" fmla="*/ 738 w 738"/>
                  <a:gd name="T147" fmla="*/ 1122 h 11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8" h="1122">
                    <a:moveTo>
                      <a:pt x="482" y="0"/>
                    </a:moveTo>
                    <a:lnTo>
                      <a:pt x="462" y="0"/>
                    </a:lnTo>
                    <a:lnTo>
                      <a:pt x="443" y="0"/>
                    </a:lnTo>
                    <a:lnTo>
                      <a:pt x="417" y="7"/>
                    </a:lnTo>
                    <a:lnTo>
                      <a:pt x="302" y="39"/>
                    </a:lnTo>
                    <a:lnTo>
                      <a:pt x="225" y="77"/>
                    </a:lnTo>
                    <a:lnTo>
                      <a:pt x="167" y="129"/>
                    </a:lnTo>
                    <a:lnTo>
                      <a:pt x="116" y="180"/>
                    </a:lnTo>
                    <a:lnTo>
                      <a:pt x="77" y="257"/>
                    </a:lnTo>
                    <a:lnTo>
                      <a:pt x="32" y="359"/>
                    </a:lnTo>
                    <a:lnTo>
                      <a:pt x="7" y="449"/>
                    </a:lnTo>
                    <a:lnTo>
                      <a:pt x="0" y="545"/>
                    </a:lnTo>
                    <a:lnTo>
                      <a:pt x="7" y="654"/>
                    </a:lnTo>
                    <a:lnTo>
                      <a:pt x="45" y="808"/>
                    </a:lnTo>
                    <a:lnTo>
                      <a:pt x="77" y="872"/>
                    </a:lnTo>
                    <a:lnTo>
                      <a:pt x="129" y="943"/>
                    </a:lnTo>
                    <a:lnTo>
                      <a:pt x="251" y="1058"/>
                    </a:lnTo>
                    <a:lnTo>
                      <a:pt x="321" y="1090"/>
                    </a:lnTo>
                    <a:lnTo>
                      <a:pt x="411" y="1122"/>
                    </a:lnTo>
                    <a:lnTo>
                      <a:pt x="488" y="1122"/>
                    </a:lnTo>
                    <a:lnTo>
                      <a:pt x="571" y="1110"/>
                    </a:lnTo>
                    <a:lnTo>
                      <a:pt x="623" y="1084"/>
                    </a:lnTo>
                    <a:lnTo>
                      <a:pt x="648" y="1071"/>
                    </a:lnTo>
                    <a:lnTo>
                      <a:pt x="681" y="1058"/>
                    </a:lnTo>
                    <a:lnTo>
                      <a:pt x="719" y="1020"/>
                    </a:lnTo>
                    <a:lnTo>
                      <a:pt x="732" y="1007"/>
                    </a:lnTo>
                    <a:lnTo>
                      <a:pt x="738" y="1001"/>
                    </a:lnTo>
                    <a:lnTo>
                      <a:pt x="719" y="1001"/>
                    </a:lnTo>
                    <a:lnTo>
                      <a:pt x="687" y="1013"/>
                    </a:lnTo>
                    <a:lnTo>
                      <a:pt x="629" y="1020"/>
                    </a:lnTo>
                    <a:lnTo>
                      <a:pt x="559" y="1026"/>
                    </a:lnTo>
                    <a:lnTo>
                      <a:pt x="475" y="1007"/>
                    </a:lnTo>
                    <a:lnTo>
                      <a:pt x="385" y="975"/>
                    </a:lnTo>
                    <a:lnTo>
                      <a:pt x="289" y="911"/>
                    </a:lnTo>
                    <a:lnTo>
                      <a:pt x="199" y="815"/>
                    </a:lnTo>
                    <a:lnTo>
                      <a:pt x="174" y="783"/>
                    </a:lnTo>
                    <a:lnTo>
                      <a:pt x="154" y="744"/>
                    </a:lnTo>
                    <a:lnTo>
                      <a:pt x="135" y="642"/>
                    </a:lnTo>
                    <a:lnTo>
                      <a:pt x="122" y="526"/>
                    </a:lnTo>
                    <a:lnTo>
                      <a:pt x="122" y="475"/>
                    </a:lnTo>
                    <a:lnTo>
                      <a:pt x="129" y="430"/>
                    </a:lnTo>
                    <a:lnTo>
                      <a:pt x="161" y="289"/>
                    </a:lnTo>
                    <a:lnTo>
                      <a:pt x="186" y="225"/>
                    </a:lnTo>
                    <a:lnTo>
                      <a:pt x="212" y="180"/>
                    </a:lnTo>
                    <a:lnTo>
                      <a:pt x="283" y="84"/>
                    </a:lnTo>
                    <a:lnTo>
                      <a:pt x="379" y="32"/>
                    </a:lnTo>
                    <a:lnTo>
                      <a:pt x="450" y="7"/>
                    </a:lnTo>
                    <a:lnTo>
                      <a:pt x="482" y="0"/>
                    </a:lnTo>
                    <a:close/>
                  </a:path>
                </a:pathLst>
              </a:custGeom>
              <a:solidFill>
                <a:srgbClr val="808080"/>
              </a:solidFill>
              <a:ln w="9525">
                <a:noFill/>
                <a:round/>
                <a:headEnd/>
                <a:tailEnd/>
              </a:ln>
            </p:spPr>
            <p:txBody>
              <a:bodyPr/>
              <a:lstStyle/>
              <a:p>
                <a:endParaRPr lang="zh-TW" altLang="en-US"/>
              </a:p>
            </p:txBody>
          </p:sp>
          <p:sp>
            <p:nvSpPr>
              <p:cNvPr id="42060" name="Freeform 16"/>
              <p:cNvSpPr>
                <a:spLocks/>
              </p:cNvSpPr>
              <p:nvPr/>
            </p:nvSpPr>
            <p:spPr bwMode="auto">
              <a:xfrm>
                <a:off x="3049" y="1378"/>
                <a:ext cx="244" cy="673"/>
              </a:xfrm>
              <a:custGeom>
                <a:avLst/>
                <a:gdLst>
                  <a:gd name="T0" fmla="*/ 0 w 244"/>
                  <a:gd name="T1" fmla="*/ 0 h 673"/>
                  <a:gd name="T2" fmla="*/ 13 w 244"/>
                  <a:gd name="T3" fmla="*/ 0 h 673"/>
                  <a:gd name="T4" fmla="*/ 39 w 244"/>
                  <a:gd name="T5" fmla="*/ 13 h 673"/>
                  <a:gd name="T6" fmla="*/ 122 w 244"/>
                  <a:gd name="T7" fmla="*/ 70 h 673"/>
                  <a:gd name="T8" fmla="*/ 167 w 244"/>
                  <a:gd name="T9" fmla="*/ 109 h 673"/>
                  <a:gd name="T10" fmla="*/ 206 w 244"/>
                  <a:gd name="T11" fmla="*/ 173 h 673"/>
                  <a:gd name="T12" fmla="*/ 238 w 244"/>
                  <a:gd name="T13" fmla="*/ 243 h 673"/>
                  <a:gd name="T14" fmla="*/ 244 w 244"/>
                  <a:gd name="T15" fmla="*/ 288 h 673"/>
                  <a:gd name="T16" fmla="*/ 244 w 244"/>
                  <a:gd name="T17" fmla="*/ 340 h 673"/>
                  <a:gd name="T18" fmla="*/ 238 w 244"/>
                  <a:gd name="T19" fmla="*/ 429 h 673"/>
                  <a:gd name="T20" fmla="*/ 212 w 244"/>
                  <a:gd name="T21" fmla="*/ 513 h 673"/>
                  <a:gd name="T22" fmla="*/ 180 w 244"/>
                  <a:gd name="T23" fmla="*/ 570 h 673"/>
                  <a:gd name="T24" fmla="*/ 142 w 244"/>
                  <a:gd name="T25" fmla="*/ 615 h 673"/>
                  <a:gd name="T26" fmla="*/ 77 w 244"/>
                  <a:gd name="T27" fmla="*/ 660 h 673"/>
                  <a:gd name="T28" fmla="*/ 52 w 244"/>
                  <a:gd name="T29" fmla="*/ 673 h 673"/>
                  <a:gd name="T30" fmla="*/ 45 w 244"/>
                  <a:gd name="T31" fmla="*/ 673 h 6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
                  <a:gd name="T49" fmla="*/ 0 h 673"/>
                  <a:gd name="T50" fmla="*/ 244 w 244"/>
                  <a:gd name="T51" fmla="*/ 673 h 6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 h="673">
                    <a:moveTo>
                      <a:pt x="0" y="0"/>
                    </a:moveTo>
                    <a:lnTo>
                      <a:pt x="13" y="0"/>
                    </a:lnTo>
                    <a:lnTo>
                      <a:pt x="39" y="13"/>
                    </a:lnTo>
                    <a:lnTo>
                      <a:pt x="122" y="70"/>
                    </a:lnTo>
                    <a:lnTo>
                      <a:pt x="167" y="109"/>
                    </a:lnTo>
                    <a:lnTo>
                      <a:pt x="206" y="173"/>
                    </a:lnTo>
                    <a:lnTo>
                      <a:pt x="238" y="243"/>
                    </a:lnTo>
                    <a:lnTo>
                      <a:pt x="244" y="288"/>
                    </a:lnTo>
                    <a:lnTo>
                      <a:pt x="244" y="340"/>
                    </a:lnTo>
                    <a:lnTo>
                      <a:pt x="238" y="429"/>
                    </a:lnTo>
                    <a:lnTo>
                      <a:pt x="212" y="513"/>
                    </a:lnTo>
                    <a:lnTo>
                      <a:pt x="180" y="570"/>
                    </a:lnTo>
                    <a:lnTo>
                      <a:pt x="142" y="615"/>
                    </a:lnTo>
                    <a:lnTo>
                      <a:pt x="77" y="660"/>
                    </a:lnTo>
                    <a:lnTo>
                      <a:pt x="52" y="673"/>
                    </a:lnTo>
                    <a:lnTo>
                      <a:pt x="45" y="673"/>
                    </a:lnTo>
                  </a:path>
                </a:pathLst>
              </a:custGeom>
              <a:noFill/>
              <a:ln w="9525">
                <a:solidFill>
                  <a:srgbClr val="777777"/>
                </a:solidFill>
                <a:prstDash val="solid"/>
                <a:round/>
                <a:headEnd/>
                <a:tailEnd/>
              </a:ln>
            </p:spPr>
            <p:txBody>
              <a:bodyPr/>
              <a:lstStyle/>
              <a:p>
                <a:endParaRPr lang="zh-TW" altLang="en-US"/>
              </a:p>
            </p:txBody>
          </p:sp>
          <p:sp>
            <p:nvSpPr>
              <p:cNvPr id="42061" name="Line 17"/>
              <p:cNvSpPr>
                <a:spLocks noChangeShapeType="1"/>
              </p:cNvSpPr>
              <p:nvPr/>
            </p:nvSpPr>
            <p:spPr bwMode="auto">
              <a:xfrm flipV="1">
                <a:off x="2222" y="2032"/>
                <a:ext cx="943" cy="211"/>
              </a:xfrm>
              <a:prstGeom prst="line">
                <a:avLst/>
              </a:prstGeom>
              <a:noFill/>
              <a:ln w="9525">
                <a:solidFill>
                  <a:srgbClr val="444444"/>
                </a:solidFill>
                <a:round/>
                <a:headEnd/>
                <a:tailEnd/>
              </a:ln>
            </p:spPr>
            <p:txBody>
              <a:bodyPr/>
              <a:lstStyle/>
              <a:p>
                <a:endParaRPr lang="zh-TW" altLang="en-US"/>
              </a:p>
            </p:txBody>
          </p:sp>
          <p:sp>
            <p:nvSpPr>
              <p:cNvPr id="42062" name="Line 18"/>
              <p:cNvSpPr>
                <a:spLocks noChangeShapeType="1"/>
              </p:cNvSpPr>
              <p:nvPr/>
            </p:nvSpPr>
            <p:spPr bwMode="auto">
              <a:xfrm flipV="1">
                <a:off x="3165" y="2000"/>
                <a:ext cx="71" cy="19"/>
              </a:xfrm>
              <a:prstGeom prst="line">
                <a:avLst/>
              </a:prstGeom>
              <a:noFill/>
              <a:ln w="9525">
                <a:solidFill>
                  <a:srgbClr val="444444"/>
                </a:solidFill>
                <a:round/>
                <a:headEnd/>
                <a:tailEnd/>
              </a:ln>
            </p:spPr>
            <p:txBody>
              <a:bodyPr/>
              <a:lstStyle/>
              <a:p>
                <a:endParaRPr lang="zh-TW" altLang="en-US"/>
              </a:p>
            </p:txBody>
          </p:sp>
        </p:grpSp>
        <p:grpSp>
          <p:nvGrpSpPr>
            <p:cNvPr id="41991" name="Group 19"/>
            <p:cNvGrpSpPr>
              <a:grpSpLocks/>
            </p:cNvGrpSpPr>
            <p:nvPr/>
          </p:nvGrpSpPr>
          <p:grpSpPr bwMode="auto">
            <a:xfrm>
              <a:off x="1859" y="2561"/>
              <a:ext cx="1645" cy="620"/>
              <a:chOff x="771" y="2033"/>
              <a:chExt cx="1645" cy="620"/>
            </a:xfrm>
          </p:grpSpPr>
          <p:grpSp>
            <p:nvGrpSpPr>
              <p:cNvPr id="41992" name="Group 20"/>
              <p:cNvGrpSpPr>
                <a:grpSpLocks/>
              </p:cNvGrpSpPr>
              <p:nvPr/>
            </p:nvGrpSpPr>
            <p:grpSpPr bwMode="auto">
              <a:xfrm>
                <a:off x="771" y="2044"/>
                <a:ext cx="848" cy="609"/>
                <a:chOff x="675" y="1108"/>
                <a:chExt cx="848" cy="609"/>
              </a:xfrm>
            </p:grpSpPr>
            <p:sp>
              <p:nvSpPr>
                <p:cNvPr id="42028" name="Freeform 21"/>
                <p:cNvSpPr>
                  <a:spLocks/>
                </p:cNvSpPr>
                <p:nvPr/>
              </p:nvSpPr>
              <p:spPr bwMode="auto">
                <a:xfrm>
                  <a:off x="675" y="1480"/>
                  <a:ext cx="848" cy="237"/>
                </a:xfrm>
                <a:custGeom>
                  <a:avLst/>
                  <a:gdLst>
                    <a:gd name="T0" fmla="*/ 0 w 848"/>
                    <a:gd name="T1" fmla="*/ 193 h 237"/>
                    <a:gd name="T2" fmla="*/ 430 w 848"/>
                    <a:gd name="T3" fmla="*/ 193 h 237"/>
                    <a:gd name="T4" fmla="*/ 572 w 848"/>
                    <a:gd name="T5" fmla="*/ 0 h 237"/>
                    <a:gd name="T6" fmla="*/ 764 w 848"/>
                    <a:gd name="T7" fmla="*/ 58 h 237"/>
                    <a:gd name="T8" fmla="*/ 848 w 848"/>
                    <a:gd name="T9" fmla="*/ 109 h 237"/>
                    <a:gd name="T10" fmla="*/ 700 w 848"/>
                    <a:gd name="T11" fmla="*/ 237 h 237"/>
                    <a:gd name="T12" fmla="*/ 0 w 848"/>
                    <a:gd name="T13" fmla="*/ 186 h 237"/>
                    <a:gd name="T14" fmla="*/ 0 60000 65536"/>
                    <a:gd name="T15" fmla="*/ 0 60000 65536"/>
                    <a:gd name="T16" fmla="*/ 0 60000 65536"/>
                    <a:gd name="T17" fmla="*/ 0 60000 65536"/>
                    <a:gd name="T18" fmla="*/ 0 60000 65536"/>
                    <a:gd name="T19" fmla="*/ 0 60000 65536"/>
                    <a:gd name="T20" fmla="*/ 0 60000 65536"/>
                    <a:gd name="T21" fmla="*/ 0 w 848"/>
                    <a:gd name="T22" fmla="*/ 0 h 237"/>
                    <a:gd name="T23" fmla="*/ 848 w 848"/>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8" h="237">
                      <a:moveTo>
                        <a:pt x="0" y="193"/>
                      </a:moveTo>
                      <a:lnTo>
                        <a:pt x="430" y="193"/>
                      </a:lnTo>
                      <a:lnTo>
                        <a:pt x="572" y="0"/>
                      </a:lnTo>
                      <a:lnTo>
                        <a:pt x="764" y="58"/>
                      </a:lnTo>
                      <a:lnTo>
                        <a:pt x="848" y="109"/>
                      </a:lnTo>
                      <a:lnTo>
                        <a:pt x="700" y="237"/>
                      </a:lnTo>
                      <a:lnTo>
                        <a:pt x="0" y="186"/>
                      </a:lnTo>
                    </a:path>
                  </a:pathLst>
                </a:custGeom>
                <a:noFill/>
                <a:ln w="9525">
                  <a:solidFill>
                    <a:srgbClr val="777777"/>
                  </a:solidFill>
                  <a:prstDash val="solid"/>
                  <a:round/>
                  <a:headEnd/>
                  <a:tailEnd/>
                </a:ln>
              </p:spPr>
              <p:txBody>
                <a:bodyPr/>
                <a:lstStyle/>
                <a:p>
                  <a:endParaRPr lang="zh-TW" altLang="en-US"/>
                </a:p>
              </p:txBody>
            </p:sp>
            <p:grpSp>
              <p:nvGrpSpPr>
                <p:cNvPr id="42029" name="Group 22"/>
                <p:cNvGrpSpPr>
                  <a:grpSpLocks/>
                </p:cNvGrpSpPr>
                <p:nvPr/>
              </p:nvGrpSpPr>
              <p:grpSpPr bwMode="auto">
                <a:xfrm>
                  <a:off x="675" y="1108"/>
                  <a:ext cx="848" cy="609"/>
                  <a:chOff x="867" y="1948"/>
                  <a:chExt cx="848" cy="609"/>
                </a:xfrm>
              </p:grpSpPr>
              <p:sp>
                <p:nvSpPr>
                  <p:cNvPr id="42030" name="Rectangle 23"/>
                  <p:cNvSpPr>
                    <a:spLocks noChangeArrowheads="1"/>
                  </p:cNvSpPr>
                  <p:nvPr/>
                </p:nvSpPr>
                <p:spPr bwMode="auto">
                  <a:xfrm>
                    <a:off x="874" y="2089"/>
                    <a:ext cx="430" cy="430"/>
                  </a:xfrm>
                  <a:prstGeom prst="rect">
                    <a:avLst/>
                  </a:prstGeom>
                  <a:solidFill>
                    <a:srgbClr val="BBBBBB"/>
                  </a:solidFill>
                  <a:ln w="9525">
                    <a:noFill/>
                    <a:miter lim="800000"/>
                    <a:headEnd/>
                    <a:tailEnd/>
                  </a:ln>
                </p:spPr>
                <p:txBody>
                  <a:bodyPr/>
                  <a:lstStyle/>
                  <a:p>
                    <a:pPr eaLnBrk="0" hangingPunct="0"/>
                    <a:endParaRPr kumimoji="0" lang="zh-TW" altLang="zh-TW"/>
                  </a:p>
                </p:txBody>
              </p:sp>
              <p:sp>
                <p:nvSpPr>
                  <p:cNvPr id="42031" name="Rectangle 24"/>
                  <p:cNvSpPr>
                    <a:spLocks noChangeArrowheads="1"/>
                  </p:cNvSpPr>
                  <p:nvPr/>
                </p:nvSpPr>
                <p:spPr bwMode="auto">
                  <a:xfrm>
                    <a:off x="874" y="2089"/>
                    <a:ext cx="430" cy="430"/>
                  </a:xfrm>
                  <a:prstGeom prst="rect">
                    <a:avLst/>
                  </a:prstGeom>
                  <a:noFill/>
                  <a:ln w="9525">
                    <a:solidFill>
                      <a:srgbClr val="BBBBBB"/>
                    </a:solidFill>
                    <a:miter lim="800000"/>
                    <a:headEnd/>
                    <a:tailEnd/>
                  </a:ln>
                </p:spPr>
                <p:txBody>
                  <a:bodyPr/>
                  <a:lstStyle/>
                  <a:p>
                    <a:pPr eaLnBrk="0" hangingPunct="0"/>
                    <a:endParaRPr kumimoji="0" lang="zh-TW" altLang="zh-TW"/>
                  </a:p>
                </p:txBody>
              </p:sp>
              <p:sp>
                <p:nvSpPr>
                  <p:cNvPr id="42032" name="Freeform 25"/>
                  <p:cNvSpPr>
                    <a:spLocks/>
                  </p:cNvSpPr>
                  <p:nvPr/>
                </p:nvSpPr>
                <p:spPr bwMode="auto">
                  <a:xfrm>
                    <a:off x="1297" y="1948"/>
                    <a:ext cx="142" cy="558"/>
                  </a:xfrm>
                  <a:custGeom>
                    <a:avLst/>
                    <a:gdLst>
                      <a:gd name="T0" fmla="*/ 0 w 142"/>
                      <a:gd name="T1" fmla="*/ 141 h 558"/>
                      <a:gd name="T2" fmla="*/ 0 w 142"/>
                      <a:gd name="T3" fmla="*/ 558 h 558"/>
                      <a:gd name="T4" fmla="*/ 142 w 142"/>
                      <a:gd name="T5" fmla="*/ 372 h 558"/>
                      <a:gd name="T6" fmla="*/ 142 w 142"/>
                      <a:gd name="T7" fmla="*/ 0 h 558"/>
                      <a:gd name="T8" fmla="*/ 0 w 142"/>
                      <a:gd name="T9" fmla="*/ 141 h 558"/>
                      <a:gd name="T10" fmla="*/ 0 60000 65536"/>
                      <a:gd name="T11" fmla="*/ 0 60000 65536"/>
                      <a:gd name="T12" fmla="*/ 0 60000 65536"/>
                      <a:gd name="T13" fmla="*/ 0 60000 65536"/>
                      <a:gd name="T14" fmla="*/ 0 60000 65536"/>
                      <a:gd name="T15" fmla="*/ 0 w 142"/>
                      <a:gd name="T16" fmla="*/ 0 h 558"/>
                      <a:gd name="T17" fmla="*/ 142 w 142"/>
                      <a:gd name="T18" fmla="*/ 558 h 558"/>
                    </a:gdLst>
                    <a:ahLst/>
                    <a:cxnLst>
                      <a:cxn ang="T10">
                        <a:pos x="T0" y="T1"/>
                      </a:cxn>
                      <a:cxn ang="T11">
                        <a:pos x="T2" y="T3"/>
                      </a:cxn>
                      <a:cxn ang="T12">
                        <a:pos x="T4" y="T5"/>
                      </a:cxn>
                      <a:cxn ang="T13">
                        <a:pos x="T6" y="T7"/>
                      </a:cxn>
                      <a:cxn ang="T14">
                        <a:pos x="T8" y="T9"/>
                      </a:cxn>
                    </a:cxnLst>
                    <a:rect l="T15" t="T16" r="T17" b="T18"/>
                    <a:pathLst>
                      <a:path w="142" h="558">
                        <a:moveTo>
                          <a:pt x="0" y="141"/>
                        </a:moveTo>
                        <a:lnTo>
                          <a:pt x="0" y="558"/>
                        </a:lnTo>
                        <a:lnTo>
                          <a:pt x="142" y="372"/>
                        </a:lnTo>
                        <a:lnTo>
                          <a:pt x="142" y="0"/>
                        </a:lnTo>
                        <a:lnTo>
                          <a:pt x="0" y="141"/>
                        </a:lnTo>
                        <a:close/>
                      </a:path>
                    </a:pathLst>
                  </a:custGeom>
                  <a:solidFill>
                    <a:srgbClr val="777777"/>
                  </a:solidFill>
                  <a:ln w="9525">
                    <a:noFill/>
                    <a:round/>
                    <a:headEnd/>
                    <a:tailEnd/>
                  </a:ln>
                </p:spPr>
                <p:txBody>
                  <a:bodyPr/>
                  <a:lstStyle/>
                  <a:p>
                    <a:endParaRPr lang="zh-TW" altLang="en-US"/>
                  </a:p>
                </p:txBody>
              </p:sp>
              <p:sp>
                <p:nvSpPr>
                  <p:cNvPr id="42033" name="Freeform 26"/>
                  <p:cNvSpPr>
                    <a:spLocks/>
                  </p:cNvSpPr>
                  <p:nvPr/>
                </p:nvSpPr>
                <p:spPr bwMode="auto">
                  <a:xfrm>
                    <a:off x="1297" y="1948"/>
                    <a:ext cx="142" cy="558"/>
                  </a:xfrm>
                  <a:custGeom>
                    <a:avLst/>
                    <a:gdLst>
                      <a:gd name="T0" fmla="*/ 0 w 142"/>
                      <a:gd name="T1" fmla="*/ 141 h 558"/>
                      <a:gd name="T2" fmla="*/ 0 w 142"/>
                      <a:gd name="T3" fmla="*/ 558 h 558"/>
                      <a:gd name="T4" fmla="*/ 142 w 142"/>
                      <a:gd name="T5" fmla="*/ 372 h 558"/>
                      <a:gd name="T6" fmla="*/ 142 w 142"/>
                      <a:gd name="T7" fmla="*/ 0 h 558"/>
                      <a:gd name="T8" fmla="*/ 0 w 142"/>
                      <a:gd name="T9" fmla="*/ 141 h 558"/>
                      <a:gd name="T10" fmla="*/ 0 60000 65536"/>
                      <a:gd name="T11" fmla="*/ 0 60000 65536"/>
                      <a:gd name="T12" fmla="*/ 0 60000 65536"/>
                      <a:gd name="T13" fmla="*/ 0 60000 65536"/>
                      <a:gd name="T14" fmla="*/ 0 60000 65536"/>
                      <a:gd name="T15" fmla="*/ 0 w 142"/>
                      <a:gd name="T16" fmla="*/ 0 h 558"/>
                      <a:gd name="T17" fmla="*/ 142 w 142"/>
                      <a:gd name="T18" fmla="*/ 558 h 558"/>
                    </a:gdLst>
                    <a:ahLst/>
                    <a:cxnLst>
                      <a:cxn ang="T10">
                        <a:pos x="T0" y="T1"/>
                      </a:cxn>
                      <a:cxn ang="T11">
                        <a:pos x="T2" y="T3"/>
                      </a:cxn>
                      <a:cxn ang="T12">
                        <a:pos x="T4" y="T5"/>
                      </a:cxn>
                      <a:cxn ang="T13">
                        <a:pos x="T6" y="T7"/>
                      </a:cxn>
                      <a:cxn ang="T14">
                        <a:pos x="T8" y="T9"/>
                      </a:cxn>
                    </a:cxnLst>
                    <a:rect l="T15" t="T16" r="T17" b="T18"/>
                    <a:pathLst>
                      <a:path w="142" h="558">
                        <a:moveTo>
                          <a:pt x="0" y="141"/>
                        </a:moveTo>
                        <a:lnTo>
                          <a:pt x="0" y="558"/>
                        </a:lnTo>
                        <a:lnTo>
                          <a:pt x="142" y="372"/>
                        </a:lnTo>
                        <a:lnTo>
                          <a:pt x="142" y="0"/>
                        </a:lnTo>
                        <a:lnTo>
                          <a:pt x="0" y="141"/>
                        </a:lnTo>
                      </a:path>
                    </a:pathLst>
                  </a:custGeom>
                  <a:noFill/>
                  <a:ln w="9525">
                    <a:solidFill>
                      <a:srgbClr val="555555"/>
                    </a:solidFill>
                    <a:prstDash val="solid"/>
                    <a:round/>
                    <a:headEnd/>
                    <a:tailEnd/>
                  </a:ln>
                </p:spPr>
                <p:txBody>
                  <a:bodyPr/>
                  <a:lstStyle/>
                  <a:p>
                    <a:endParaRPr lang="zh-TW" altLang="en-US"/>
                  </a:p>
                </p:txBody>
              </p:sp>
              <p:sp>
                <p:nvSpPr>
                  <p:cNvPr id="42034" name="Freeform 27"/>
                  <p:cNvSpPr>
                    <a:spLocks/>
                  </p:cNvSpPr>
                  <p:nvPr/>
                </p:nvSpPr>
                <p:spPr bwMode="auto">
                  <a:xfrm>
                    <a:off x="874" y="1948"/>
                    <a:ext cx="558" cy="141"/>
                  </a:xfrm>
                  <a:custGeom>
                    <a:avLst/>
                    <a:gdLst>
                      <a:gd name="T0" fmla="*/ 0 w 558"/>
                      <a:gd name="T1" fmla="*/ 141 h 141"/>
                      <a:gd name="T2" fmla="*/ 423 w 558"/>
                      <a:gd name="T3" fmla="*/ 141 h 141"/>
                      <a:gd name="T4" fmla="*/ 558 w 558"/>
                      <a:gd name="T5" fmla="*/ 0 h 141"/>
                      <a:gd name="T6" fmla="*/ 167 w 558"/>
                      <a:gd name="T7" fmla="*/ 0 h 141"/>
                      <a:gd name="T8" fmla="*/ 0 w 558"/>
                      <a:gd name="T9" fmla="*/ 141 h 141"/>
                      <a:gd name="T10" fmla="*/ 0 60000 65536"/>
                      <a:gd name="T11" fmla="*/ 0 60000 65536"/>
                      <a:gd name="T12" fmla="*/ 0 60000 65536"/>
                      <a:gd name="T13" fmla="*/ 0 60000 65536"/>
                      <a:gd name="T14" fmla="*/ 0 60000 65536"/>
                      <a:gd name="T15" fmla="*/ 0 w 558"/>
                      <a:gd name="T16" fmla="*/ 0 h 141"/>
                      <a:gd name="T17" fmla="*/ 558 w 558"/>
                      <a:gd name="T18" fmla="*/ 141 h 141"/>
                    </a:gdLst>
                    <a:ahLst/>
                    <a:cxnLst>
                      <a:cxn ang="T10">
                        <a:pos x="T0" y="T1"/>
                      </a:cxn>
                      <a:cxn ang="T11">
                        <a:pos x="T2" y="T3"/>
                      </a:cxn>
                      <a:cxn ang="T12">
                        <a:pos x="T4" y="T5"/>
                      </a:cxn>
                      <a:cxn ang="T13">
                        <a:pos x="T6" y="T7"/>
                      </a:cxn>
                      <a:cxn ang="T14">
                        <a:pos x="T8" y="T9"/>
                      </a:cxn>
                    </a:cxnLst>
                    <a:rect l="T15" t="T16" r="T17" b="T18"/>
                    <a:pathLst>
                      <a:path w="558" h="141">
                        <a:moveTo>
                          <a:pt x="0" y="141"/>
                        </a:moveTo>
                        <a:lnTo>
                          <a:pt x="423" y="141"/>
                        </a:lnTo>
                        <a:lnTo>
                          <a:pt x="558" y="0"/>
                        </a:lnTo>
                        <a:lnTo>
                          <a:pt x="167" y="0"/>
                        </a:lnTo>
                        <a:lnTo>
                          <a:pt x="0" y="141"/>
                        </a:lnTo>
                        <a:close/>
                      </a:path>
                    </a:pathLst>
                  </a:custGeom>
                  <a:solidFill>
                    <a:srgbClr val="EEEEEE"/>
                  </a:solidFill>
                  <a:ln w="9525">
                    <a:noFill/>
                    <a:round/>
                    <a:headEnd/>
                    <a:tailEnd/>
                  </a:ln>
                </p:spPr>
                <p:txBody>
                  <a:bodyPr/>
                  <a:lstStyle/>
                  <a:p>
                    <a:endParaRPr lang="zh-TW" altLang="en-US"/>
                  </a:p>
                </p:txBody>
              </p:sp>
              <p:sp>
                <p:nvSpPr>
                  <p:cNvPr id="42035" name="Freeform 28"/>
                  <p:cNvSpPr>
                    <a:spLocks/>
                  </p:cNvSpPr>
                  <p:nvPr/>
                </p:nvSpPr>
                <p:spPr bwMode="auto">
                  <a:xfrm>
                    <a:off x="874" y="1948"/>
                    <a:ext cx="558" cy="141"/>
                  </a:xfrm>
                  <a:custGeom>
                    <a:avLst/>
                    <a:gdLst>
                      <a:gd name="T0" fmla="*/ 0 w 558"/>
                      <a:gd name="T1" fmla="*/ 141 h 141"/>
                      <a:gd name="T2" fmla="*/ 423 w 558"/>
                      <a:gd name="T3" fmla="*/ 141 h 141"/>
                      <a:gd name="T4" fmla="*/ 558 w 558"/>
                      <a:gd name="T5" fmla="*/ 0 h 141"/>
                      <a:gd name="T6" fmla="*/ 167 w 558"/>
                      <a:gd name="T7" fmla="*/ 0 h 141"/>
                      <a:gd name="T8" fmla="*/ 0 w 558"/>
                      <a:gd name="T9" fmla="*/ 141 h 141"/>
                      <a:gd name="T10" fmla="*/ 0 60000 65536"/>
                      <a:gd name="T11" fmla="*/ 0 60000 65536"/>
                      <a:gd name="T12" fmla="*/ 0 60000 65536"/>
                      <a:gd name="T13" fmla="*/ 0 60000 65536"/>
                      <a:gd name="T14" fmla="*/ 0 60000 65536"/>
                      <a:gd name="T15" fmla="*/ 0 w 558"/>
                      <a:gd name="T16" fmla="*/ 0 h 141"/>
                      <a:gd name="T17" fmla="*/ 558 w 558"/>
                      <a:gd name="T18" fmla="*/ 141 h 141"/>
                    </a:gdLst>
                    <a:ahLst/>
                    <a:cxnLst>
                      <a:cxn ang="T10">
                        <a:pos x="T0" y="T1"/>
                      </a:cxn>
                      <a:cxn ang="T11">
                        <a:pos x="T2" y="T3"/>
                      </a:cxn>
                      <a:cxn ang="T12">
                        <a:pos x="T4" y="T5"/>
                      </a:cxn>
                      <a:cxn ang="T13">
                        <a:pos x="T6" y="T7"/>
                      </a:cxn>
                      <a:cxn ang="T14">
                        <a:pos x="T8" y="T9"/>
                      </a:cxn>
                    </a:cxnLst>
                    <a:rect l="T15" t="T16" r="T17" b="T18"/>
                    <a:pathLst>
                      <a:path w="558" h="141">
                        <a:moveTo>
                          <a:pt x="0" y="141"/>
                        </a:moveTo>
                        <a:lnTo>
                          <a:pt x="423" y="141"/>
                        </a:lnTo>
                        <a:lnTo>
                          <a:pt x="558" y="0"/>
                        </a:lnTo>
                        <a:lnTo>
                          <a:pt x="167" y="0"/>
                        </a:lnTo>
                        <a:lnTo>
                          <a:pt x="0" y="141"/>
                        </a:lnTo>
                      </a:path>
                    </a:pathLst>
                  </a:custGeom>
                  <a:noFill/>
                  <a:ln w="9525">
                    <a:solidFill>
                      <a:srgbClr val="BBBBBB"/>
                    </a:solidFill>
                    <a:prstDash val="solid"/>
                    <a:round/>
                    <a:headEnd/>
                    <a:tailEnd/>
                  </a:ln>
                </p:spPr>
                <p:txBody>
                  <a:bodyPr/>
                  <a:lstStyle/>
                  <a:p>
                    <a:endParaRPr lang="zh-TW" altLang="en-US"/>
                  </a:p>
                </p:txBody>
              </p:sp>
              <p:sp>
                <p:nvSpPr>
                  <p:cNvPr id="42036" name="Oval 29"/>
                  <p:cNvSpPr>
                    <a:spLocks noChangeArrowheads="1"/>
                  </p:cNvSpPr>
                  <p:nvPr/>
                </p:nvSpPr>
                <p:spPr bwMode="auto">
                  <a:xfrm>
                    <a:off x="1355" y="2166"/>
                    <a:ext cx="32" cy="84"/>
                  </a:xfrm>
                  <a:prstGeom prst="ellipse">
                    <a:avLst/>
                  </a:prstGeom>
                  <a:solidFill>
                    <a:srgbClr val="555555"/>
                  </a:solidFill>
                  <a:ln w="9525">
                    <a:noFill/>
                    <a:round/>
                    <a:headEnd/>
                    <a:tailEnd/>
                  </a:ln>
                </p:spPr>
                <p:txBody>
                  <a:bodyPr/>
                  <a:lstStyle/>
                  <a:p>
                    <a:pPr eaLnBrk="0" hangingPunct="0"/>
                    <a:endParaRPr kumimoji="0" lang="zh-TW" altLang="zh-TW"/>
                  </a:p>
                </p:txBody>
              </p:sp>
              <p:sp>
                <p:nvSpPr>
                  <p:cNvPr id="42037" name="Oval 30"/>
                  <p:cNvSpPr>
                    <a:spLocks noChangeArrowheads="1"/>
                  </p:cNvSpPr>
                  <p:nvPr/>
                </p:nvSpPr>
                <p:spPr bwMode="auto">
                  <a:xfrm>
                    <a:off x="1355" y="2166"/>
                    <a:ext cx="32" cy="84"/>
                  </a:xfrm>
                  <a:prstGeom prst="ellipse">
                    <a:avLst/>
                  </a:prstGeom>
                  <a:noFill/>
                  <a:ln w="9525">
                    <a:solidFill>
                      <a:srgbClr val="222222"/>
                    </a:solidFill>
                    <a:round/>
                    <a:headEnd/>
                    <a:tailEnd/>
                  </a:ln>
                </p:spPr>
                <p:txBody>
                  <a:bodyPr/>
                  <a:lstStyle/>
                  <a:p>
                    <a:pPr eaLnBrk="0" hangingPunct="0"/>
                    <a:endParaRPr kumimoji="0" lang="zh-TW" altLang="zh-TW"/>
                  </a:p>
                </p:txBody>
              </p:sp>
              <p:sp>
                <p:nvSpPr>
                  <p:cNvPr id="42038" name="Oval 31"/>
                  <p:cNvSpPr>
                    <a:spLocks noChangeArrowheads="1"/>
                  </p:cNvSpPr>
                  <p:nvPr/>
                </p:nvSpPr>
                <p:spPr bwMode="auto">
                  <a:xfrm>
                    <a:off x="906" y="2404"/>
                    <a:ext cx="77"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39" name="Oval 32"/>
                  <p:cNvSpPr>
                    <a:spLocks noChangeArrowheads="1"/>
                  </p:cNvSpPr>
                  <p:nvPr/>
                </p:nvSpPr>
                <p:spPr bwMode="auto">
                  <a:xfrm>
                    <a:off x="906" y="2404"/>
                    <a:ext cx="77"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40" name="Oval 33"/>
                  <p:cNvSpPr>
                    <a:spLocks noChangeArrowheads="1"/>
                  </p:cNvSpPr>
                  <p:nvPr/>
                </p:nvSpPr>
                <p:spPr bwMode="auto">
                  <a:xfrm>
                    <a:off x="964" y="2045"/>
                    <a:ext cx="77" cy="25"/>
                  </a:xfrm>
                  <a:prstGeom prst="ellipse">
                    <a:avLst/>
                  </a:prstGeom>
                  <a:solidFill>
                    <a:srgbClr val="555555"/>
                  </a:solidFill>
                  <a:ln w="9525">
                    <a:noFill/>
                    <a:round/>
                    <a:headEnd/>
                    <a:tailEnd/>
                  </a:ln>
                </p:spPr>
                <p:txBody>
                  <a:bodyPr/>
                  <a:lstStyle/>
                  <a:p>
                    <a:pPr eaLnBrk="0" hangingPunct="0"/>
                    <a:endParaRPr kumimoji="0" lang="zh-TW" altLang="zh-TW"/>
                  </a:p>
                </p:txBody>
              </p:sp>
              <p:sp>
                <p:nvSpPr>
                  <p:cNvPr id="42041" name="Oval 34"/>
                  <p:cNvSpPr>
                    <a:spLocks noChangeArrowheads="1"/>
                  </p:cNvSpPr>
                  <p:nvPr/>
                </p:nvSpPr>
                <p:spPr bwMode="auto">
                  <a:xfrm>
                    <a:off x="964" y="2045"/>
                    <a:ext cx="77" cy="25"/>
                  </a:xfrm>
                  <a:prstGeom prst="ellipse">
                    <a:avLst/>
                  </a:prstGeom>
                  <a:noFill/>
                  <a:ln w="9525">
                    <a:solidFill>
                      <a:srgbClr val="222222"/>
                    </a:solidFill>
                    <a:round/>
                    <a:headEnd/>
                    <a:tailEnd/>
                  </a:ln>
                </p:spPr>
                <p:txBody>
                  <a:bodyPr/>
                  <a:lstStyle/>
                  <a:p>
                    <a:pPr eaLnBrk="0" hangingPunct="0"/>
                    <a:endParaRPr kumimoji="0" lang="zh-TW" altLang="zh-TW"/>
                  </a:p>
                </p:txBody>
              </p:sp>
              <p:sp>
                <p:nvSpPr>
                  <p:cNvPr id="42042" name="Oval 35"/>
                  <p:cNvSpPr>
                    <a:spLocks noChangeArrowheads="1"/>
                  </p:cNvSpPr>
                  <p:nvPr/>
                </p:nvSpPr>
                <p:spPr bwMode="auto">
                  <a:xfrm>
                    <a:off x="1195" y="2045"/>
                    <a:ext cx="77" cy="25"/>
                  </a:xfrm>
                  <a:prstGeom prst="ellipse">
                    <a:avLst/>
                  </a:prstGeom>
                  <a:solidFill>
                    <a:srgbClr val="555555"/>
                  </a:solidFill>
                  <a:ln w="9525">
                    <a:noFill/>
                    <a:round/>
                    <a:headEnd/>
                    <a:tailEnd/>
                  </a:ln>
                </p:spPr>
                <p:txBody>
                  <a:bodyPr/>
                  <a:lstStyle/>
                  <a:p>
                    <a:pPr eaLnBrk="0" hangingPunct="0"/>
                    <a:endParaRPr kumimoji="0" lang="zh-TW" altLang="zh-TW"/>
                  </a:p>
                </p:txBody>
              </p:sp>
              <p:sp>
                <p:nvSpPr>
                  <p:cNvPr id="42043" name="Oval 36"/>
                  <p:cNvSpPr>
                    <a:spLocks noChangeArrowheads="1"/>
                  </p:cNvSpPr>
                  <p:nvPr/>
                </p:nvSpPr>
                <p:spPr bwMode="auto">
                  <a:xfrm>
                    <a:off x="1195" y="2045"/>
                    <a:ext cx="77" cy="25"/>
                  </a:xfrm>
                  <a:prstGeom prst="ellipse">
                    <a:avLst/>
                  </a:prstGeom>
                  <a:noFill/>
                  <a:ln w="9525">
                    <a:solidFill>
                      <a:srgbClr val="222222"/>
                    </a:solidFill>
                    <a:round/>
                    <a:headEnd/>
                    <a:tailEnd/>
                  </a:ln>
                </p:spPr>
                <p:txBody>
                  <a:bodyPr/>
                  <a:lstStyle/>
                  <a:p>
                    <a:pPr eaLnBrk="0" hangingPunct="0"/>
                    <a:endParaRPr kumimoji="0" lang="zh-TW" altLang="zh-TW"/>
                  </a:p>
                </p:txBody>
              </p:sp>
              <p:sp>
                <p:nvSpPr>
                  <p:cNvPr id="42044" name="Oval 37"/>
                  <p:cNvSpPr>
                    <a:spLocks noChangeArrowheads="1"/>
                  </p:cNvSpPr>
                  <p:nvPr/>
                </p:nvSpPr>
                <p:spPr bwMode="auto">
                  <a:xfrm>
                    <a:off x="1060" y="1968"/>
                    <a:ext cx="77" cy="25"/>
                  </a:xfrm>
                  <a:prstGeom prst="ellipse">
                    <a:avLst/>
                  </a:prstGeom>
                  <a:solidFill>
                    <a:srgbClr val="555555"/>
                  </a:solidFill>
                  <a:ln w="9525">
                    <a:noFill/>
                    <a:round/>
                    <a:headEnd/>
                    <a:tailEnd/>
                  </a:ln>
                </p:spPr>
                <p:txBody>
                  <a:bodyPr/>
                  <a:lstStyle/>
                  <a:p>
                    <a:pPr eaLnBrk="0" hangingPunct="0"/>
                    <a:endParaRPr kumimoji="0" lang="zh-TW" altLang="zh-TW"/>
                  </a:p>
                </p:txBody>
              </p:sp>
              <p:sp>
                <p:nvSpPr>
                  <p:cNvPr id="42045" name="Oval 38"/>
                  <p:cNvSpPr>
                    <a:spLocks noChangeArrowheads="1"/>
                  </p:cNvSpPr>
                  <p:nvPr/>
                </p:nvSpPr>
                <p:spPr bwMode="auto">
                  <a:xfrm>
                    <a:off x="1060" y="1968"/>
                    <a:ext cx="77" cy="25"/>
                  </a:xfrm>
                  <a:prstGeom prst="ellipse">
                    <a:avLst/>
                  </a:prstGeom>
                  <a:noFill/>
                  <a:ln w="9525">
                    <a:solidFill>
                      <a:srgbClr val="222222"/>
                    </a:solidFill>
                    <a:round/>
                    <a:headEnd/>
                    <a:tailEnd/>
                  </a:ln>
                </p:spPr>
                <p:txBody>
                  <a:bodyPr/>
                  <a:lstStyle/>
                  <a:p>
                    <a:pPr eaLnBrk="0" hangingPunct="0"/>
                    <a:endParaRPr kumimoji="0" lang="zh-TW" altLang="zh-TW"/>
                  </a:p>
                </p:txBody>
              </p:sp>
              <p:sp>
                <p:nvSpPr>
                  <p:cNvPr id="42046" name="Oval 39"/>
                  <p:cNvSpPr>
                    <a:spLocks noChangeArrowheads="1"/>
                  </p:cNvSpPr>
                  <p:nvPr/>
                </p:nvSpPr>
                <p:spPr bwMode="auto">
                  <a:xfrm>
                    <a:off x="1285" y="1968"/>
                    <a:ext cx="77" cy="25"/>
                  </a:xfrm>
                  <a:prstGeom prst="ellipse">
                    <a:avLst/>
                  </a:prstGeom>
                  <a:solidFill>
                    <a:srgbClr val="555555"/>
                  </a:solidFill>
                  <a:ln w="9525">
                    <a:noFill/>
                    <a:round/>
                    <a:headEnd/>
                    <a:tailEnd/>
                  </a:ln>
                </p:spPr>
                <p:txBody>
                  <a:bodyPr/>
                  <a:lstStyle/>
                  <a:p>
                    <a:pPr eaLnBrk="0" hangingPunct="0"/>
                    <a:endParaRPr kumimoji="0" lang="zh-TW" altLang="zh-TW"/>
                  </a:p>
                </p:txBody>
              </p:sp>
              <p:sp>
                <p:nvSpPr>
                  <p:cNvPr id="42047" name="Oval 40"/>
                  <p:cNvSpPr>
                    <a:spLocks noChangeArrowheads="1"/>
                  </p:cNvSpPr>
                  <p:nvPr/>
                </p:nvSpPr>
                <p:spPr bwMode="auto">
                  <a:xfrm>
                    <a:off x="1285" y="1968"/>
                    <a:ext cx="77" cy="25"/>
                  </a:xfrm>
                  <a:prstGeom prst="ellipse">
                    <a:avLst/>
                  </a:prstGeom>
                  <a:noFill/>
                  <a:ln w="9525">
                    <a:solidFill>
                      <a:srgbClr val="222222"/>
                    </a:solidFill>
                    <a:round/>
                    <a:headEnd/>
                    <a:tailEnd/>
                  </a:ln>
                </p:spPr>
                <p:txBody>
                  <a:bodyPr/>
                  <a:lstStyle/>
                  <a:p>
                    <a:pPr eaLnBrk="0" hangingPunct="0"/>
                    <a:endParaRPr kumimoji="0" lang="zh-TW" altLang="zh-TW"/>
                  </a:p>
                </p:txBody>
              </p:sp>
              <p:sp>
                <p:nvSpPr>
                  <p:cNvPr id="42048" name="Oval 41"/>
                  <p:cNvSpPr>
                    <a:spLocks noChangeArrowheads="1"/>
                  </p:cNvSpPr>
                  <p:nvPr/>
                </p:nvSpPr>
                <p:spPr bwMode="auto">
                  <a:xfrm>
                    <a:off x="1169" y="2134"/>
                    <a:ext cx="77"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49" name="Oval 42"/>
                  <p:cNvSpPr>
                    <a:spLocks noChangeArrowheads="1"/>
                  </p:cNvSpPr>
                  <p:nvPr/>
                </p:nvSpPr>
                <p:spPr bwMode="auto">
                  <a:xfrm>
                    <a:off x="1169" y="2134"/>
                    <a:ext cx="77"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50" name="Freeform 43"/>
                  <p:cNvSpPr>
                    <a:spLocks/>
                  </p:cNvSpPr>
                  <p:nvPr/>
                </p:nvSpPr>
                <p:spPr bwMode="auto">
                  <a:xfrm>
                    <a:off x="867" y="2320"/>
                    <a:ext cx="848" cy="237"/>
                  </a:xfrm>
                  <a:custGeom>
                    <a:avLst/>
                    <a:gdLst>
                      <a:gd name="T0" fmla="*/ 0 w 848"/>
                      <a:gd name="T1" fmla="*/ 193 h 237"/>
                      <a:gd name="T2" fmla="*/ 430 w 848"/>
                      <a:gd name="T3" fmla="*/ 193 h 237"/>
                      <a:gd name="T4" fmla="*/ 572 w 848"/>
                      <a:gd name="T5" fmla="*/ 0 h 237"/>
                      <a:gd name="T6" fmla="*/ 764 w 848"/>
                      <a:gd name="T7" fmla="*/ 58 h 237"/>
                      <a:gd name="T8" fmla="*/ 848 w 848"/>
                      <a:gd name="T9" fmla="*/ 109 h 237"/>
                      <a:gd name="T10" fmla="*/ 700 w 848"/>
                      <a:gd name="T11" fmla="*/ 237 h 237"/>
                      <a:gd name="T12" fmla="*/ 0 w 848"/>
                      <a:gd name="T13" fmla="*/ 186 h 237"/>
                      <a:gd name="T14" fmla="*/ 0 w 848"/>
                      <a:gd name="T15" fmla="*/ 193 h 237"/>
                      <a:gd name="T16" fmla="*/ 0 60000 65536"/>
                      <a:gd name="T17" fmla="*/ 0 60000 65536"/>
                      <a:gd name="T18" fmla="*/ 0 60000 65536"/>
                      <a:gd name="T19" fmla="*/ 0 60000 65536"/>
                      <a:gd name="T20" fmla="*/ 0 60000 65536"/>
                      <a:gd name="T21" fmla="*/ 0 60000 65536"/>
                      <a:gd name="T22" fmla="*/ 0 60000 65536"/>
                      <a:gd name="T23" fmla="*/ 0 60000 65536"/>
                      <a:gd name="T24" fmla="*/ 0 w 848"/>
                      <a:gd name="T25" fmla="*/ 0 h 237"/>
                      <a:gd name="T26" fmla="*/ 848 w 848"/>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8" h="237">
                        <a:moveTo>
                          <a:pt x="0" y="193"/>
                        </a:moveTo>
                        <a:lnTo>
                          <a:pt x="430" y="193"/>
                        </a:lnTo>
                        <a:lnTo>
                          <a:pt x="572" y="0"/>
                        </a:lnTo>
                        <a:lnTo>
                          <a:pt x="764" y="58"/>
                        </a:lnTo>
                        <a:lnTo>
                          <a:pt x="848" y="109"/>
                        </a:lnTo>
                        <a:lnTo>
                          <a:pt x="700" y="237"/>
                        </a:lnTo>
                        <a:lnTo>
                          <a:pt x="0" y="186"/>
                        </a:lnTo>
                        <a:lnTo>
                          <a:pt x="0" y="193"/>
                        </a:lnTo>
                        <a:close/>
                      </a:path>
                    </a:pathLst>
                  </a:custGeom>
                  <a:solidFill>
                    <a:srgbClr val="777777"/>
                  </a:solidFill>
                  <a:ln w="9525">
                    <a:noFill/>
                    <a:round/>
                    <a:headEnd/>
                    <a:tailEnd/>
                  </a:ln>
                </p:spPr>
                <p:txBody>
                  <a:bodyPr/>
                  <a:lstStyle/>
                  <a:p>
                    <a:endParaRPr lang="zh-TW" altLang="en-US"/>
                  </a:p>
                </p:txBody>
              </p:sp>
              <p:sp>
                <p:nvSpPr>
                  <p:cNvPr id="42051" name="Line 44"/>
                  <p:cNvSpPr>
                    <a:spLocks noChangeShapeType="1"/>
                  </p:cNvSpPr>
                  <p:nvPr/>
                </p:nvSpPr>
                <p:spPr bwMode="auto">
                  <a:xfrm>
                    <a:off x="874" y="2513"/>
                    <a:ext cx="417" cy="1"/>
                  </a:xfrm>
                  <a:prstGeom prst="line">
                    <a:avLst/>
                  </a:prstGeom>
                  <a:noFill/>
                  <a:ln w="9525">
                    <a:solidFill>
                      <a:srgbClr val="000000"/>
                    </a:solidFill>
                    <a:round/>
                    <a:headEnd/>
                    <a:tailEnd/>
                  </a:ln>
                </p:spPr>
                <p:txBody>
                  <a:bodyPr/>
                  <a:lstStyle/>
                  <a:p>
                    <a:endParaRPr lang="zh-TW" altLang="en-US"/>
                  </a:p>
                </p:txBody>
              </p:sp>
              <p:sp>
                <p:nvSpPr>
                  <p:cNvPr id="42052" name="Line 45"/>
                  <p:cNvSpPr>
                    <a:spLocks noChangeShapeType="1"/>
                  </p:cNvSpPr>
                  <p:nvPr/>
                </p:nvSpPr>
                <p:spPr bwMode="auto">
                  <a:xfrm flipV="1">
                    <a:off x="1297" y="2320"/>
                    <a:ext cx="142" cy="193"/>
                  </a:xfrm>
                  <a:prstGeom prst="line">
                    <a:avLst/>
                  </a:prstGeom>
                  <a:noFill/>
                  <a:ln w="9525">
                    <a:solidFill>
                      <a:srgbClr val="000000"/>
                    </a:solidFill>
                    <a:round/>
                    <a:headEnd/>
                    <a:tailEnd/>
                  </a:ln>
                </p:spPr>
                <p:txBody>
                  <a:bodyPr/>
                  <a:lstStyle/>
                  <a:p>
                    <a:endParaRPr lang="zh-TW" altLang="en-US"/>
                  </a:p>
                </p:txBody>
              </p:sp>
            </p:grpSp>
          </p:grpSp>
          <p:grpSp>
            <p:nvGrpSpPr>
              <p:cNvPr id="41993" name="Group 46"/>
              <p:cNvGrpSpPr>
                <a:grpSpLocks/>
              </p:cNvGrpSpPr>
              <p:nvPr/>
            </p:nvGrpSpPr>
            <p:grpSpPr bwMode="auto">
              <a:xfrm>
                <a:off x="1511" y="2033"/>
                <a:ext cx="905" cy="584"/>
                <a:chOff x="1599" y="1929"/>
                <a:chExt cx="905" cy="584"/>
              </a:xfrm>
            </p:grpSpPr>
            <p:sp>
              <p:nvSpPr>
                <p:cNvPr id="41994" name="Freeform 47"/>
                <p:cNvSpPr>
                  <a:spLocks/>
                </p:cNvSpPr>
                <p:nvPr/>
              </p:nvSpPr>
              <p:spPr bwMode="auto">
                <a:xfrm>
                  <a:off x="1849" y="2346"/>
                  <a:ext cx="655" cy="167"/>
                </a:xfrm>
                <a:custGeom>
                  <a:avLst/>
                  <a:gdLst>
                    <a:gd name="T0" fmla="*/ 0 w 655"/>
                    <a:gd name="T1" fmla="*/ 167 h 167"/>
                    <a:gd name="T2" fmla="*/ 385 w 655"/>
                    <a:gd name="T3" fmla="*/ 102 h 167"/>
                    <a:gd name="T4" fmla="*/ 385 w 655"/>
                    <a:gd name="T5" fmla="*/ 0 h 167"/>
                    <a:gd name="T6" fmla="*/ 527 w 655"/>
                    <a:gd name="T7" fmla="*/ 45 h 167"/>
                    <a:gd name="T8" fmla="*/ 655 w 655"/>
                    <a:gd name="T9" fmla="*/ 154 h 167"/>
                    <a:gd name="T10" fmla="*/ 7 w 655"/>
                    <a:gd name="T11" fmla="*/ 167 h 167"/>
                    <a:gd name="T12" fmla="*/ 0 w 655"/>
                    <a:gd name="T13" fmla="*/ 167 h 167"/>
                    <a:gd name="T14" fmla="*/ 0 60000 65536"/>
                    <a:gd name="T15" fmla="*/ 0 60000 65536"/>
                    <a:gd name="T16" fmla="*/ 0 60000 65536"/>
                    <a:gd name="T17" fmla="*/ 0 60000 65536"/>
                    <a:gd name="T18" fmla="*/ 0 60000 65536"/>
                    <a:gd name="T19" fmla="*/ 0 60000 65536"/>
                    <a:gd name="T20" fmla="*/ 0 60000 65536"/>
                    <a:gd name="T21" fmla="*/ 0 w 655"/>
                    <a:gd name="T22" fmla="*/ 0 h 167"/>
                    <a:gd name="T23" fmla="*/ 655 w 655"/>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167">
                      <a:moveTo>
                        <a:pt x="0" y="167"/>
                      </a:moveTo>
                      <a:lnTo>
                        <a:pt x="385" y="102"/>
                      </a:lnTo>
                      <a:lnTo>
                        <a:pt x="385" y="0"/>
                      </a:lnTo>
                      <a:lnTo>
                        <a:pt x="527" y="45"/>
                      </a:lnTo>
                      <a:lnTo>
                        <a:pt x="655" y="154"/>
                      </a:lnTo>
                      <a:lnTo>
                        <a:pt x="7" y="167"/>
                      </a:lnTo>
                      <a:lnTo>
                        <a:pt x="0" y="167"/>
                      </a:lnTo>
                      <a:close/>
                    </a:path>
                  </a:pathLst>
                </a:custGeom>
                <a:solidFill>
                  <a:srgbClr val="777777"/>
                </a:solidFill>
                <a:ln w="9525">
                  <a:noFill/>
                  <a:round/>
                  <a:headEnd/>
                  <a:tailEnd/>
                </a:ln>
              </p:spPr>
              <p:txBody>
                <a:bodyPr/>
                <a:lstStyle/>
                <a:p>
                  <a:endParaRPr lang="zh-TW" altLang="en-US"/>
                </a:p>
              </p:txBody>
            </p:sp>
            <p:sp>
              <p:nvSpPr>
                <p:cNvPr id="41995" name="Freeform 48"/>
                <p:cNvSpPr>
                  <a:spLocks/>
                </p:cNvSpPr>
                <p:nvPr/>
              </p:nvSpPr>
              <p:spPr bwMode="auto">
                <a:xfrm>
                  <a:off x="1849" y="2346"/>
                  <a:ext cx="655" cy="167"/>
                </a:xfrm>
                <a:custGeom>
                  <a:avLst/>
                  <a:gdLst>
                    <a:gd name="T0" fmla="*/ 0 w 655"/>
                    <a:gd name="T1" fmla="*/ 167 h 167"/>
                    <a:gd name="T2" fmla="*/ 385 w 655"/>
                    <a:gd name="T3" fmla="*/ 102 h 167"/>
                    <a:gd name="T4" fmla="*/ 385 w 655"/>
                    <a:gd name="T5" fmla="*/ 0 h 167"/>
                    <a:gd name="T6" fmla="*/ 527 w 655"/>
                    <a:gd name="T7" fmla="*/ 45 h 167"/>
                    <a:gd name="T8" fmla="*/ 655 w 655"/>
                    <a:gd name="T9" fmla="*/ 154 h 167"/>
                    <a:gd name="T10" fmla="*/ 7 w 655"/>
                    <a:gd name="T11" fmla="*/ 167 h 167"/>
                    <a:gd name="T12" fmla="*/ 0 60000 65536"/>
                    <a:gd name="T13" fmla="*/ 0 60000 65536"/>
                    <a:gd name="T14" fmla="*/ 0 60000 65536"/>
                    <a:gd name="T15" fmla="*/ 0 60000 65536"/>
                    <a:gd name="T16" fmla="*/ 0 60000 65536"/>
                    <a:gd name="T17" fmla="*/ 0 60000 65536"/>
                    <a:gd name="T18" fmla="*/ 0 w 655"/>
                    <a:gd name="T19" fmla="*/ 0 h 167"/>
                    <a:gd name="T20" fmla="*/ 655 w 65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655" h="167">
                      <a:moveTo>
                        <a:pt x="0" y="167"/>
                      </a:moveTo>
                      <a:lnTo>
                        <a:pt x="385" y="102"/>
                      </a:lnTo>
                      <a:lnTo>
                        <a:pt x="385" y="0"/>
                      </a:lnTo>
                      <a:lnTo>
                        <a:pt x="527" y="45"/>
                      </a:lnTo>
                      <a:lnTo>
                        <a:pt x="655" y="154"/>
                      </a:lnTo>
                      <a:lnTo>
                        <a:pt x="7" y="167"/>
                      </a:lnTo>
                    </a:path>
                  </a:pathLst>
                </a:custGeom>
                <a:noFill/>
                <a:ln w="9525">
                  <a:solidFill>
                    <a:srgbClr val="777777"/>
                  </a:solidFill>
                  <a:prstDash val="solid"/>
                  <a:round/>
                  <a:headEnd/>
                  <a:tailEnd/>
                </a:ln>
              </p:spPr>
              <p:txBody>
                <a:bodyPr/>
                <a:lstStyle/>
                <a:p>
                  <a:endParaRPr lang="zh-TW" altLang="en-US"/>
                </a:p>
              </p:txBody>
            </p:sp>
            <p:sp>
              <p:nvSpPr>
                <p:cNvPr id="41996" name="Freeform 49"/>
                <p:cNvSpPr>
                  <a:spLocks/>
                </p:cNvSpPr>
                <p:nvPr/>
              </p:nvSpPr>
              <p:spPr bwMode="auto">
                <a:xfrm>
                  <a:off x="1856" y="2032"/>
                  <a:ext cx="378" cy="481"/>
                </a:xfrm>
                <a:custGeom>
                  <a:avLst/>
                  <a:gdLst>
                    <a:gd name="T0" fmla="*/ 0 w 378"/>
                    <a:gd name="T1" fmla="*/ 57 h 481"/>
                    <a:gd name="T2" fmla="*/ 378 w 378"/>
                    <a:gd name="T3" fmla="*/ 0 h 481"/>
                    <a:gd name="T4" fmla="*/ 378 w 378"/>
                    <a:gd name="T5" fmla="*/ 416 h 481"/>
                    <a:gd name="T6" fmla="*/ 0 w 378"/>
                    <a:gd name="T7" fmla="*/ 481 h 481"/>
                    <a:gd name="T8" fmla="*/ 0 w 378"/>
                    <a:gd name="T9" fmla="*/ 57 h 481"/>
                    <a:gd name="T10" fmla="*/ 0 60000 65536"/>
                    <a:gd name="T11" fmla="*/ 0 60000 65536"/>
                    <a:gd name="T12" fmla="*/ 0 60000 65536"/>
                    <a:gd name="T13" fmla="*/ 0 60000 65536"/>
                    <a:gd name="T14" fmla="*/ 0 60000 65536"/>
                    <a:gd name="T15" fmla="*/ 0 w 378"/>
                    <a:gd name="T16" fmla="*/ 0 h 481"/>
                    <a:gd name="T17" fmla="*/ 378 w 378"/>
                    <a:gd name="T18" fmla="*/ 481 h 481"/>
                  </a:gdLst>
                  <a:ahLst/>
                  <a:cxnLst>
                    <a:cxn ang="T10">
                      <a:pos x="T0" y="T1"/>
                    </a:cxn>
                    <a:cxn ang="T11">
                      <a:pos x="T2" y="T3"/>
                    </a:cxn>
                    <a:cxn ang="T12">
                      <a:pos x="T4" y="T5"/>
                    </a:cxn>
                    <a:cxn ang="T13">
                      <a:pos x="T6" y="T7"/>
                    </a:cxn>
                    <a:cxn ang="T14">
                      <a:pos x="T8" y="T9"/>
                    </a:cxn>
                  </a:cxnLst>
                  <a:rect l="T15" t="T16" r="T17" b="T18"/>
                  <a:pathLst>
                    <a:path w="378" h="481">
                      <a:moveTo>
                        <a:pt x="0" y="57"/>
                      </a:moveTo>
                      <a:lnTo>
                        <a:pt x="378" y="0"/>
                      </a:lnTo>
                      <a:lnTo>
                        <a:pt x="378" y="416"/>
                      </a:lnTo>
                      <a:lnTo>
                        <a:pt x="0" y="481"/>
                      </a:lnTo>
                      <a:lnTo>
                        <a:pt x="0" y="57"/>
                      </a:lnTo>
                      <a:close/>
                    </a:path>
                  </a:pathLst>
                </a:custGeom>
                <a:solidFill>
                  <a:srgbClr val="BBBBBB"/>
                </a:solidFill>
                <a:ln w="9525">
                  <a:noFill/>
                  <a:round/>
                  <a:headEnd/>
                  <a:tailEnd/>
                </a:ln>
              </p:spPr>
              <p:txBody>
                <a:bodyPr/>
                <a:lstStyle/>
                <a:p>
                  <a:endParaRPr lang="zh-TW" altLang="en-US"/>
                </a:p>
              </p:txBody>
            </p:sp>
            <p:sp>
              <p:nvSpPr>
                <p:cNvPr id="41997" name="Freeform 50"/>
                <p:cNvSpPr>
                  <a:spLocks/>
                </p:cNvSpPr>
                <p:nvPr/>
              </p:nvSpPr>
              <p:spPr bwMode="auto">
                <a:xfrm>
                  <a:off x="1856" y="2032"/>
                  <a:ext cx="378" cy="481"/>
                </a:xfrm>
                <a:custGeom>
                  <a:avLst/>
                  <a:gdLst>
                    <a:gd name="T0" fmla="*/ 0 w 378"/>
                    <a:gd name="T1" fmla="*/ 57 h 481"/>
                    <a:gd name="T2" fmla="*/ 378 w 378"/>
                    <a:gd name="T3" fmla="*/ 0 h 481"/>
                    <a:gd name="T4" fmla="*/ 378 w 378"/>
                    <a:gd name="T5" fmla="*/ 416 h 481"/>
                    <a:gd name="T6" fmla="*/ 0 w 378"/>
                    <a:gd name="T7" fmla="*/ 481 h 481"/>
                    <a:gd name="T8" fmla="*/ 0 w 378"/>
                    <a:gd name="T9" fmla="*/ 57 h 481"/>
                    <a:gd name="T10" fmla="*/ 0 60000 65536"/>
                    <a:gd name="T11" fmla="*/ 0 60000 65536"/>
                    <a:gd name="T12" fmla="*/ 0 60000 65536"/>
                    <a:gd name="T13" fmla="*/ 0 60000 65536"/>
                    <a:gd name="T14" fmla="*/ 0 60000 65536"/>
                    <a:gd name="T15" fmla="*/ 0 w 378"/>
                    <a:gd name="T16" fmla="*/ 0 h 481"/>
                    <a:gd name="T17" fmla="*/ 378 w 378"/>
                    <a:gd name="T18" fmla="*/ 481 h 481"/>
                  </a:gdLst>
                  <a:ahLst/>
                  <a:cxnLst>
                    <a:cxn ang="T10">
                      <a:pos x="T0" y="T1"/>
                    </a:cxn>
                    <a:cxn ang="T11">
                      <a:pos x="T2" y="T3"/>
                    </a:cxn>
                    <a:cxn ang="T12">
                      <a:pos x="T4" y="T5"/>
                    </a:cxn>
                    <a:cxn ang="T13">
                      <a:pos x="T6" y="T7"/>
                    </a:cxn>
                    <a:cxn ang="T14">
                      <a:pos x="T8" y="T9"/>
                    </a:cxn>
                  </a:cxnLst>
                  <a:rect l="T15" t="T16" r="T17" b="T18"/>
                  <a:pathLst>
                    <a:path w="378" h="481">
                      <a:moveTo>
                        <a:pt x="0" y="57"/>
                      </a:moveTo>
                      <a:lnTo>
                        <a:pt x="378" y="0"/>
                      </a:lnTo>
                      <a:lnTo>
                        <a:pt x="378" y="416"/>
                      </a:lnTo>
                      <a:lnTo>
                        <a:pt x="0" y="481"/>
                      </a:lnTo>
                      <a:lnTo>
                        <a:pt x="0" y="57"/>
                      </a:lnTo>
                    </a:path>
                  </a:pathLst>
                </a:custGeom>
                <a:noFill/>
                <a:ln w="9525">
                  <a:solidFill>
                    <a:srgbClr val="777777"/>
                  </a:solidFill>
                  <a:prstDash val="solid"/>
                  <a:round/>
                  <a:headEnd/>
                  <a:tailEnd/>
                </a:ln>
              </p:spPr>
              <p:txBody>
                <a:bodyPr/>
                <a:lstStyle/>
                <a:p>
                  <a:endParaRPr lang="zh-TW" altLang="en-US"/>
                </a:p>
              </p:txBody>
            </p:sp>
            <p:sp>
              <p:nvSpPr>
                <p:cNvPr id="41998" name="Freeform 51"/>
                <p:cNvSpPr>
                  <a:spLocks/>
                </p:cNvSpPr>
                <p:nvPr/>
              </p:nvSpPr>
              <p:spPr bwMode="auto">
                <a:xfrm>
                  <a:off x="1599" y="1980"/>
                  <a:ext cx="257" cy="533"/>
                </a:xfrm>
                <a:custGeom>
                  <a:avLst/>
                  <a:gdLst>
                    <a:gd name="T0" fmla="*/ 0 w 257"/>
                    <a:gd name="T1" fmla="*/ 0 h 533"/>
                    <a:gd name="T2" fmla="*/ 257 w 257"/>
                    <a:gd name="T3" fmla="*/ 109 h 533"/>
                    <a:gd name="T4" fmla="*/ 257 w 257"/>
                    <a:gd name="T5" fmla="*/ 533 h 533"/>
                    <a:gd name="T6" fmla="*/ 0 w 257"/>
                    <a:gd name="T7" fmla="*/ 379 h 533"/>
                    <a:gd name="T8" fmla="*/ 0 w 257"/>
                    <a:gd name="T9" fmla="*/ 0 h 533"/>
                    <a:gd name="T10" fmla="*/ 0 60000 65536"/>
                    <a:gd name="T11" fmla="*/ 0 60000 65536"/>
                    <a:gd name="T12" fmla="*/ 0 60000 65536"/>
                    <a:gd name="T13" fmla="*/ 0 60000 65536"/>
                    <a:gd name="T14" fmla="*/ 0 60000 65536"/>
                    <a:gd name="T15" fmla="*/ 0 w 257"/>
                    <a:gd name="T16" fmla="*/ 0 h 533"/>
                    <a:gd name="T17" fmla="*/ 257 w 257"/>
                    <a:gd name="T18" fmla="*/ 533 h 533"/>
                  </a:gdLst>
                  <a:ahLst/>
                  <a:cxnLst>
                    <a:cxn ang="T10">
                      <a:pos x="T0" y="T1"/>
                    </a:cxn>
                    <a:cxn ang="T11">
                      <a:pos x="T2" y="T3"/>
                    </a:cxn>
                    <a:cxn ang="T12">
                      <a:pos x="T4" y="T5"/>
                    </a:cxn>
                    <a:cxn ang="T13">
                      <a:pos x="T6" y="T7"/>
                    </a:cxn>
                    <a:cxn ang="T14">
                      <a:pos x="T8" y="T9"/>
                    </a:cxn>
                  </a:cxnLst>
                  <a:rect l="T15" t="T16" r="T17" b="T18"/>
                  <a:pathLst>
                    <a:path w="257" h="533">
                      <a:moveTo>
                        <a:pt x="0" y="0"/>
                      </a:moveTo>
                      <a:lnTo>
                        <a:pt x="257" y="109"/>
                      </a:lnTo>
                      <a:lnTo>
                        <a:pt x="257" y="533"/>
                      </a:lnTo>
                      <a:lnTo>
                        <a:pt x="0" y="379"/>
                      </a:lnTo>
                      <a:lnTo>
                        <a:pt x="0" y="0"/>
                      </a:lnTo>
                      <a:close/>
                    </a:path>
                  </a:pathLst>
                </a:custGeom>
                <a:solidFill>
                  <a:srgbClr val="EEEEEE"/>
                </a:solidFill>
                <a:ln w="9525">
                  <a:noFill/>
                  <a:round/>
                  <a:headEnd/>
                  <a:tailEnd/>
                </a:ln>
              </p:spPr>
              <p:txBody>
                <a:bodyPr/>
                <a:lstStyle/>
                <a:p>
                  <a:endParaRPr lang="zh-TW" altLang="en-US"/>
                </a:p>
              </p:txBody>
            </p:sp>
            <p:sp>
              <p:nvSpPr>
                <p:cNvPr id="41999" name="Freeform 52"/>
                <p:cNvSpPr>
                  <a:spLocks/>
                </p:cNvSpPr>
                <p:nvPr/>
              </p:nvSpPr>
              <p:spPr bwMode="auto">
                <a:xfrm>
                  <a:off x="1599" y="1980"/>
                  <a:ext cx="257" cy="533"/>
                </a:xfrm>
                <a:custGeom>
                  <a:avLst/>
                  <a:gdLst>
                    <a:gd name="T0" fmla="*/ 0 w 257"/>
                    <a:gd name="T1" fmla="*/ 0 h 533"/>
                    <a:gd name="T2" fmla="*/ 257 w 257"/>
                    <a:gd name="T3" fmla="*/ 109 h 533"/>
                    <a:gd name="T4" fmla="*/ 257 w 257"/>
                    <a:gd name="T5" fmla="*/ 533 h 533"/>
                    <a:gd name="T6" fmla="*/ 0 w 257"/>
                    <a:gd name="T7" fmla="*/ 379 h 533"/>
                    <a:gd name="T8" fmla="*/ 0 w 257"/>
                    <a:gd name="T9" fmla="*/ 0 h 533"/>
                    <a:gd name="T10" fmla="*/ 0 60000 65536"/>
                    <a:gd name="T11" fmla="*/ 0 60000 65536"/>
                    <a:gd name="T12" fmla="*/ 0 60000 65536"/>
                    <a:gd name="T13" fmla="*/ 0 60000 65536"/>
                    <a:gd name="T14" fmla="*/ 0 60000 65536"/>
                    <a:gd name="T15" fmla="*/ 0 w 257"/>
                    <a:gd name="T16" fmla="*/ 0 h 533"/>
                    <a:gd name="T17" fmla="*/ 257 w 257"/>
                    <a:gd name="T18" fmla="*/ 533 h 533"/>
                  </a:gdLst>
                  <a:ahLst/>
                  <a:cxnLst>
                    <a:cxn ang="T10">
                      <a:pos x="T0" y="T1"/>
                    </a:cxn>
                    <a:cxn ang="T11">
                      <a:pos x="T2" y="T3"/>
                    </a:cxn>
                    <a:cxn ang="T12">
                      <a:pos x="T4" y="T5"/>
                    </a:cxn>
                    <a:cxn ang="T13">
                      <a:pos x="T6" y="T7"/>
                    </a:cxn>
                    <a:cxn ang="T14">
                      <a:pos x="T8" y="T9"/>
                    </a:cxn>
                  </a:cxnLst>
                  <a:rect l="T15" t="T16" r="T17" b="T18"/>
                  <a:pathLst>
                    <a:path w="257" h="533">
                      <a:moveTo>
                        <a:pt x="0" y="0"/>
                      </a:moveTo>
                      <a:lnTo>
                        <a:pt x="257" y="109"/>
                      </a:lnTo>
                      <a:lnTo>
                        <a:pt x="257" y="533"/>
                      </a:lnTo>
                      <a:lnTo>
                        <a:pt x="0" y="379"/>
                      </a:lnTo>
                      <a:lnTo>
                        <a:pt x="0" y="0"/>
                      </a:lnTo>
                    </a:path>
                  </a:pathLst>
                </a:custGeom>
                <a:noFill/>
                <a:ln w="9525">
                  <a:solidFill>
                    <a:srgbClr val="BBBBBB"/>
                  </a:solidFill>
                  <a:prstDash val="solid"/>
                  <a:round/>
                  <a:headEnd/>
                  <a:tailEnd/>
                </a:ln>
              </p:spPr>
              <p:txBody>
                <a:bodyPr/>
                <a:lstStyle/>
                <a:p>
                  <a:endParaRPr lang="zh-TW" altLang="en-US"/>
                </a:p>
              </p:txBody>
            </p:sp>
            <p:sp>
              <p:nvSpPr>
                <p:cNvPr id="42000" name="Freeform 53"/>
                <p:cNvSpPr>
                  <a:spLocks/>
                </p:cNvSpPr>
                <p:nvPr/>
              </p:nvSpPr>
              <p:spPr bwMode="auto">
                <a:xfrm>
                  <a:off x="1599" y="1929"/>
                  <a:ext cx="635" cy="160"/>
                </a:xfrm>
                <a:custGeom>
                  <a:avLst/>
                  <a:gdLst>
                    <a:gd name="T0" fmla="*/ 0 w 635"/>
                    <a:gd name="T1" fmla="*/ 51 h 160"/>
                    <a:gd name="T2" fmla="*/ 334 w 635"/>
                    <a:gd name="T3" fmla="*/ 0 h 160"/>
                    <a:gd name="T4" fmla="*/ 635 w 635"/>
                    <a:gd name="T5" fmla="*/ 103 h 160"/>
                    <a:gd name="T6" fmla="*/ 257 w 635"/>
                    <a:gd name="T7" fmla="*/ 160 h 160"/>
                    <a:gd name="T8" fmla="*/ 0 w 635"/>
                    <a:gd name="T9" fmla="*/ 51 h 160"/>
                    <a:gd name="T10" fmla="*/ 0 60000 65536"/>
                    <a:gd name="T11" fmla="*/ 0 60000 65536"/>
                    <a:gd name="T12" fmla="*/ 0 60000 65536"/>
                    <a:gd name="T13" fmla="*/ 0 60000 65536"/>
                    <a:gd name="T14" fmla="*/ 0 60000 65536"/>
                    <a:gd name="T15" fmla="*/ 0 w 635"/>
                    <a:gd name="T16" fmla="*/ 0 h 160"/>
                    <a:gd name="T17" fmla="*/ 635 w 635"/>
                    <a:gd name="T18" fmla="*/ 160 h 160"/>
                  </a:gdLst>
                  <a:ahLst/>
                  <a:cxnLst>
                    <a:cxn ang="T10">
                      <a:pos x="T0" y="T1"/>
                    </a:cxn>
                    <a:cxn ang="T11">
                      <a:pos x="T2" y="T3"/>
                    </a:cxn>
                    <a:cxn ang="T12">
                      <a:pos x="T4" y="T5"/>
                    </a:cxn>
                    <a:cxn ang="T13">
                      <a:pos x="T6" y="T7"/>
                    </a:cxn>
                    <a:cxn ang="T14">
                      <a:pos x="T8" y="T9"/>
                    </a:cxn>
                  </a:cxnLst>
                  <a:rect l="T15" t="T16" r="T17" b="T18"/>
                  <a:pathLst>
                    <a:path w="635" h="160">
                      <a:moveTo>
                        <a:pt x="0" y="51"/>
                      </a:moveTo>
                      <a:lnTo>
                        <a:pt x="334" y="0"/>
                      </a:lnTo>
                      <a:lnTo>
                        <a:pt x="635" y="103"/>
                      </a:lnTo>
                      <a:lnTo>
                        <a:pt x="257" y="160"/>
                      </a:lnTo>
                      <a:lnTo>
                        <a:pt x="0" y="51"/>
                      </a:lnTo>
                      <a:close/>
                    </a:path>
                  </a:pathLst>
                </a:custGeom>
                <a:solidFill>
                  <a:srgbClr val="EEEEEE"/>
                </a:solidFill>
                <a:ln w="9525">
                  <a:noFill/>
                  <a:round/>
                  <a:headEnd/>
                  <a:tailEnd/>
                </a:ln>
              </p:spPr>
              <p:txBody>
                <a:bodyPr/>
                <a:lstStyle/>
                <a:p>
                  <a:endParaRPr lang="zh-TW" altLang="en-US"/>
                </a:p>
              </p:txBody>
            </p:sp>
            <p:sp>
              <p:nvSpPr>
                <p:cNvPr id="42001" name="Freeform 54"/>
                <p:cNvSpPr>
                  <a:spLocks/>
                </p:cNvSpPr>
                <p:nvPr/>
              </p:nvSpPr>
              <p:spPr bwMode="auto">
                <a:xfrm>
                  <a:off x="1599" y="1929"/>
                  <a:ext cx="635" cy="160"/>
                </a:xfrm>
                <a:custGeom>
                  <a:avLst/>
                  <a:gdLst>
                    <a:gd name="T0" fmla="*/ 0 w 635"/>
                    <a:gd name="T1" fmla="*/ 51 h 160"/>
                    <a:gd name="T2" fmla="*/ 334 w 635"/>
                    <a:gd name="T3" fmla="*/ 0 h 160"/>
                    <a:gd name="T4" fmla="*/ 635 w 635"/>
                    <a:gd name="T5" fmla="*/ 103 h 160"/>
                    <a:gd name="T6" fmla="*/ 257 w 635"/>
                    <a:gd name="T7" fmla="*/ 160 h 160"/>
                    <a:gd name="T8" fmla="*/ 0 w 635"/>
                    <a:gd name="T9" fmla="*/ 51 h 160"/>
                    <a:gd name="T10" fmla="*/ 0 60000 65536"/>
                    <a:gd name="T11" fmla="*/ 0 60000 65536"/>
                    <a:gd name="T12" fmla="*/ 0 60000 65536"/>
                    <a:gd name="T13" fmla="*/ 0 60000 65536"/>
                    <a:gd name="T14" fmla="*/ 0 60000 65536"/>
                    <a:gd name="T15" fmla="*/ 0 w 635"/>
                    <a:gd name="T16" fmla="*/ 0 h 160"/>
                    <a:gd name="T17" fmla="*/ 635 w 635"/>
                    <a:gd name="T18" fmla="*/ 160 h 160"/>
                  </a:gdLst>
                  <a:ahLst/>
                  <a:cxnLst>
                    <a:cxn ang="T10">
                      <a:pos x="T0" y="T1"/>
                    </a:cxn>
                    <a:cxn ang="T11">
                      <a:pos x="T2" y="T3"/>
                    </a:cxn>
                    <a:cxn ang="T12">
                      <a:pos x="T4" y="T5"/>
                    </a:cxn>
                    <a:cxn ang="T13">
                      <a:pos x="T6" y="T7"/>
                    </a:cxn>
                    <a:cxn ang="T14">
                      <a:pos x="T8" y="T9"/>
                    </a:cxn>
                  </a:cxnLst>
                  <a:rect l="T15" t="T16" r="T17" b="T18"/>
                  <a:pathLst>
                    <a:path w="635" h="160">
                      <a:moveTo>
                        <a:pt x="0" y="51"/>
                      </a:moveTo>
                      <a:lnTo>
                        <a:pt x="334" y="0"/>
                      </a:lnTo>
                      <a:lnTo>
                        <a:pt x="635" y="103"/>
                      </a:lnTo>
                      <a:lnTo>
                        <a:pt x="257" y="160"/>
                      </a:lnTo>
                      <a:lnTo>
                        <a:pt x="0" y="51"/>
                      </a:lnTo>
                    </a:path>
                  </a:pathLst>
                </a:custGeom>
                <a:noFill/>
                <a:ln w="9525">
                  <a:solidFill>
                    <a:srgbClr val="BBBBBB"/>
                  </a:solidFill>
                  <a:prstDash val="solid"/>
                  <a:round/>
                  <a:headEnd/>
                  <a:tailEnd/>
                </a:ln>
              </p:spPr>
              <p:txBody>
                <a:bodyPr/>
                <a:lstStyle/>
                <a:p>
                  <a:endParaRPr lang="zh-TW" altLang="en-US"/>
                </a:p>
              </p:txBody>
            </p:sp>
            <p:sp>
              <p:nvSpPr>
                <p:cNvPr id="42002" name="Oval 55"/>
                <p:cNvSpPr>
                  <a:spLocks noChangeArrowheads="1"/>
                </p:cNvSpPr>
                <p:nvPr/>
              </p:nvSpPr>
              <p:spPr bwMode="auto">
                <a:xfrm>
                  <a:off x="1676" y="1980"/>
                  <a:ext cx="77" cy="26"/>
                </a:xfrm>
                <a:prstGeom prst="ellipse">
                  <a:avLst/>
                </a:prstGeom>
                <a:solidFill>
                  <a:srgbClr val="555555"/>
                </a:solidFill>
                <a:ln w="9525">
                  <a:noFill/>
                  <a:round/>
                  <a:headEnd/>
                  <a:tailEnd/>
                </a:ln>
              </p:spPr>
              <p:txBody>
                <a:bodyPr/>
                <a:lstStyle/>
                <a:p>
                  <a:pPr eaLnBrk="0" hangingPunct="0"/>
                  <a:endParaRPr kumimoji="0" lang="zh-TW" altLang="zh-TW"/>
                </a:p>
              </p:txBody>
            </p:sp>
            <p:sp>
              <p:nvSpPr>
                <p:cNvPr id="42003" name="Oval 56"/>
                <p:cNvSpPr>
                  <a:spLocks noChangeArrowheads="1"/>
                </p:cNvSpPr>
                <p:nvPr/>
              </p:nvSpPr>
              <p:spPr bwMode="auto">
                <a:xfrm>
                  <a:off x="1676" y="1980"/>
                  <a:ext cx="77" cy="26"/>
                </a:xfrm>
                <a:prstGeom prst="ellipse">
                  <a:avLst/>
                </a:prstGeom>
                <a:noFill/>
                <a:ln w="9525">
                  <a:solidFill>
                    <a:srgbClr val="222222"/>
                  </a:solidFill>
                  <a:round/>
                  <a:headEnd/>
                  <a:tailEnd/>
                </a:ln>
              </p:spPr>
              <p:txBody>
                <a:bodyPr/>
                <a:lstStyle/>
                <a:p>
                  <a:pPr eaLnBrk="0" hangingPunct="0"/>
                  <a:endParaRPr kumimoji="0" lang="zh-TW" altLang="zh-TW"/>
                </a:p>
              </p:txBody>
            </p:sp>
            <p:sp>
              <p:nvSpPr>
                <p:cNvPr id="42004" name="Oval 57"/>
                <p:cNvSpPr>
                  <a:spLocks noChangeArrowheads="1"/>
                </p:cNvSpPr>
                <p:nvPr/>
              </p:nvSpPr>
              <p:spPr bwMode="auto">
                <a:xfrm>
                  <a:off x="1753" y="2006"/>
                  <a:ext cx="77" cy="32"/>
                </a:xfrm>
                <a:prstGeom prst="ellipse">
                  <a:avLst/>
                </a:prstGeom>
                <a:solidFill>
                  <a:srgbClr val="555555"/>
                </a:solidFill>
                <a:ln w="9525">
                  <a:noFill/>
                  <a:round/>
                  <a:headEnd/>
                  <a:tailEnd/>
                </a:ln>
              </p:spPr>
              <p:txBody>
                <a:bodyPr/>
                <a:lstStyle/>
                <a:p>
                  <a:pPr eaLnBrk="0" hangingPunct="0"/>
                  <a:endParaRPr kumimoji="0" lang="zh-TW" altLang="zh-TW"/>
                </a:p>
              </p:txBody>
            </p:sp>
            <p:sp>
              <p:nvSpPr>
                <p:cNvPr id="42005" name="Oval 58"/>
                <p:cNvSpPr>
                  <a:spLocks noChangeArrowheads="1"/>
                </p:cNvSpPr>
                <p:nvPr/>
              </p:nvSpPr>
              <p:spPr bwMode="auto">
                <a:xfrm>
                  <a:off x="1753" y="2006"/>
                  <a:ext cx="77" cy="32"/>
                </a:xfrm>
                <a:prstGeom prst="ellipse">
                  <a:avLst/>
                </a:prstGeom>
                <a:noFill/>
                <a:ln w="9525">
                  <a:solidFill>
                    <a:srgbClr val="222222"/>
                  </a:solidFill>
                  <a:round/>
                  <a:headEnd/>
                  <a:tailEnd/>
                </a:ln>
              </p:spPr>
              <p:txBody>
                <a:bodyPr/>
                <a:lstStyle/>
                <a:p>
                  <a:pPr eaLnBrk="0" hangingPunct="0"/>
                  <a:endParaRPr kumimoji="0" lang="zh-TW" altLang="zh-TW"/>
                </a:p>
              </p:txBody>
            </p:sp>
            <p:sp>
              <p:nvSpPr>
                <p:cNvPr id="42006" name="Oval 59"/>
                <p:cNvSpPr>
                  <a:spLocks noChangeArrowheads="1"/>
                </p:cNvSpPr>
                <p:nvPr/>
              </p:nvSpPr>
              <p:spPr bwMode="auto">
                <a:xfrm>
                  <a:off x="1843" y="2038"/>
                  <a:ext cx="77" cy="32"/>
                </a:xfrm>
                <a:prstGeom prst="ellipse">
                  <a:avLst/>
                </a:prstGeom>
                <a:solidFill>
                  <a:srgbClr val="555555"/>
                </a:solidFill>
                <a:ln w="9525">
                  <a:noFill/>
                  <a:round/>
                  <a:headEnd/>
                  <a:tailEnd/>
                </a:ln>
              </p:spPr>
              <p:txBody>
                <a:bodyPr/>
                <a:lstStyle/>
                <a:p>
                  <a:pPr eaLnBrk="0" hangingPunct="0"/>
                  <a:endParaRPr kumimoji="0" lang="zh-TW" altLang="zh-TW"/>
                </a:p>
              </p:txBody>
            </p:sp>
            <p:sp>
              <p:nvSpPr>
                <p:cNvPr id="42007" name="Oval 60"/>
                <p:cNvSpPr>
                  <a:spLocks noChangeArrowheads="1"/>
                </p:cNvSpPr>
                <p:nvPr/>
              </p:nvSpPr>
              <p:spPr bwMode="auto">
                <a:xfrm>
                  <a:off x="1843" y="2038"/>
                  <a:ext cx="77" cy="32"/>
                </a:xfrm>
                <a:prstGeom prst="ellipse">
                  <a:avLst/>
                </a:prstGeom>
                <a:noFill/>
                <a:ln w="9525">
                  <a:solidFill>
                    <a:srgbClr val="222222"/>
                  </a:solidFill>
                  <a:round/>
                  <a:headEnd/>
                  <a:tailEnd/>
                </a:ln>
              </p:spPr>
              <p:txBody>
                <a:bodyPr/>
                <a:lstStyle/>
                <a:p>
                  <a:pPr eaLnBrk="0" hangingPunct="0"/>
                  <a:endParaRPr kumimoji="0" lang="zh-TW" altLang="zh-TW"/>
                </a:p>
              </p:txBody>
            </p:sp>
            <p:sp>
              <p:nvSpPr>
                <p:cNvPr id="42008" name="Oval 61"/>
                <p:cNvSpPr>
                  <a:spLocks noChangeArrowheads="1"/>
                </p:cNvSpPr>
                <p:nvPr/>
              </p:nvSpPr>
              <p:spPr bwMode="auto">
                <a:xfrm>
                  <a:off x="1881" y="1955"/>
                  <a:ext cx="77" cy="25"/>
                </a:xfrm>
                <a:prstGeom prst="ellipse">
                  <a:avLst/>
                </a:prstGeom>
                <a:solidFill>
                  <a:srgbClr val="555555"/>
                </a:solidFill>
                <a:ln w="9525">
                  <a:noFill/>
                  <a:round/>
                  <a:headEnd/>
                  <a:tailEnd/>
                </a:ln>
              </p:spPr>
              <p:txBody>
                <a:bodyPr/>
                <a:lstStyle/>
                <a:p>
                  <a:pPr eaLnBrk="0" hangingPunct="0"/>
                  <a:endParaRPr kumimoji="0" lang="zh-TW" altLang="zh-TW"/>
                </a:p>
              </p:txBody>
            </p:sp>
            <p:sp>
              <p:nvSpPr>
                <p:cNvPr id="42009" name="Oval 62"/>
                <p:cNvSpPr>
                  <a:spLocks noChangeArrowheads="1"/>
                </p:cNvSpPr>
                <p:nvPr/>
              </p:nvSpPr>
              <p:spPr bwMode="auto">
                <a:xfrm>
                  <a:off x="1881" y="1955"/>
                  <a:ext cx="77" cy="25"/>
                </a:xfrm>
                <a:prstGeom prst="ellipse">
                  <a:avLst/>
                </a:prstGeom>
                <a:noFill/>
                <a:ln w="9525">
                  <a:solidFill>
                    <a:srgbClr val="222222"/>
                  </a:solidFill>
                  <a:round/>
                  <a:headEnd/>
                  <a:tailEnd/>
                </a:ln>
              </p:spPr>
              <p:txBody>
                <a:bodyPr/>
                <a:lstStyle/>
                <a:p>
                  <a:pPr eaLnBrk="0" hangingPunct="0"/>
                  <a:endParaRPr kumimoji="0" lang="zh-TW" altLang="zh-TW"/>
                </a:p>
              </p:txBody>
            </p:sp>
            <p:sp>
              <p:nvSpPr>
                <p:cNvPr id="42010" name="Oval 63"/>
                <p:cNvSpPr>
                  <a:spLocks noChangeArrowheads="1"/>
                </p:cNvSpPr>
                <p:nvPr/>
              </p:nvSpPr>
              <p:spPr bwMode="auto">
                <a:xfrm>
                  <a:off x="1965" y="1980"/>
                  <a:ext cx="77" cy="26"/>
                </a:xfrm>
                <a:prstGeom prst="ellipse">
                  <a:avLst/>
                </a:prstGeom>
                <a:solidFill>
                  <a:srgbClr val="555555"/>
                </a:solidFill>
                <a:ln w="9525">
                  <a:noFill/>
                  <a:round/>
                  <a:headEnd/>
                  <a:tailEnd/>
                </a:ln>
              </p:spPr>
              <p:txBody>
                <a:bodyPr/>
                <a:lstStyle/>
                <a:p>
                  <a:pPr eaLnBrk="0" hangingPunct="0"/>
                  <a:endParaRPr kumimoji="0" lang="zh-TW" altLang="zh-TW"/>
                </a:p>
              </p:txBody>
            </p:sp>
            <p:sp>
              <p:nvSpPr>
                <p:cNvPr id="42011" name="Oval 64"/>
                <p:cNvSpPr>
                  <a:spLocks noChangeArrowheads="1"/>
                </p:cNvSpPr>
                <p:nvPr/>
              </p:nvSpPr>
              <p:spPr bwMode="auto">
                <a:xfrm>
                  <a:off x="1965" y="1980"/>
                  <a:ext cx="77" cy="26"/>
                </a:xfrm>
                <a:prstGeom prst="ellipse">
                  <a:avLst/>
                </a:prstGeom>
                <a:noFill/>
                <a:ln w="9525">
                  <a:solidFill>
                    <a:srgbClr val="222222"/>
                  </a:solidFill>
                  <a:round/>
                  <a:headEnd/>
                  <a:tailEnd/>
                </a:ln>
              </p:spPr>
              <p:txBody>
                <a:bodyPr/>
                <a:lstStyle/>
                <a:p>
                  <a:pPr eaLnBrk="0" hangingPunct="0"/>
                  <a:endParaRPr kumimoji="0" lang="zh-TW" altLang="zh-TW"/>
                </a:p>
              </p:txBody>
            </p:sp>
            <p:sp>
              <p:nvSpPr>
                <p:cNvPr id="42012" name="Oval 65"/>
                <p:cNvSpPr>
                  <a:spLocks noChangeArrowheads="1"/>
                </p:cNvSpPr>
                <p:nvPr/>
              </p:nvSpPr>
              <p:spPr bwMode="auto">
                <a:xfrm>
                  <a:off x="2061" y="2013"/>
                  <a:ext cx="77" cy="25"/>
                </a:xfrm>
                <a:prstGeom prst="ellipse">
                  <a:avLst/>
                </a:prstGeom>
                <a:solidFill>
                  <a:srgbClr val="555555"/>
                </a:solidFill>
                <a:ln w="9525">
                  <a:noFill/>
                  <a:round/>
                  <a:headEnd/>
                  <a:tailEnd/>
                </a:ln>
              </p:spPr>
              <p:txBody>
                <a:bodyPr/>
                <a:lstStyle/>
                <a:p>
                  <a:pPr eaLnBrk="0" hangingPunct="0"/>
                  <a:endParaRPr kumimoji="0" lang="zh-TW" altLang="zh-TW"/>
                </a:p>
              </p:txBody>
            </p:sp>
            <p:sp>
              <p:nvSpPr>
                <p:cNvPr id="42013" name="Oval 66"/>
                <p:cNvSpPr>
                  <a:spLocks noChangeArrowheads="1"/>
                </p:cNvSpPr>
                <p:nvPr/>
              </p:nvSpPr>
              <p:spPr bwMode="auto">
                <a:xfrm>
                  <a:off x="2061" y="2013"/>
                  <a:ext cx="77" cy="25"/>
                </a:xfrm>
                <a:prstGeom prst="ellipse">
                  <a:avLst/>
                </a:prstGeom>
                <a:noFill/>
                <a:ln w="9525">
                  <a:solidFill>
                    <a:srgbClr val="222222"/>
                  </a:solidFill>
                  <a:round/>
                  <a:headEnd/>
                  <a:tailEnd/>
                </a:ln>
              </p:spPr>
              <p:txBody>
                <a:bodyPr/>
                <a:lstStyle/>
                <a:p>
                  <a:pPr eaLnBrk="0" hangingPunct="0"/>
                  <a:endParaRPr kumimoji="0" lang="zh-TW" altLang="zh-TW"/>
                </a:p>
              </p:txBody>
            </p:sp>
            <p:sp>
              <p:nvSpPr>
                <p:cNvPr id="42014" name="Oval 67"/>
                <p:cNvSpPr>
                  <a:spLocks noChangeArrowheads="1"/>
                </p:cNvSpPr>
                <p:nvPr/>
              </p:nvSpPr>
              <p:spPr bwMode="auto">
                <a:xfrm>
                  <a:off x="2138" y="2089"/>
                  <a:ext cx="64"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15" name="Oval 68"/>
                <p:cNvSpPr>
                  <a:spLocks noChangeArrowheads="1"/>
                </p:cNvSpPr>
                <p:nvPr/>
              </p:nvSpPr>
              <p:spPr bwMode="auto">
                <a:xfrm>
                  <a:off x="2138" y="2089"/>
                  <a:ext cx="64"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16" name="Oval 69"/>
                <p:cNvSpPr>
                  <a:spLocks noChangeArrowheads="1"/>
                </p:cNvSpPr>
                <p:nvPr/>
              </p:nvSpPr>
              <p:spPr bwMode="auto">
                <a:xfrm>
                  <a:off x="1913" y="2365"/>
                  <a:ext cx="65"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17" name="Oval 70"/>
                <p:cNvSpPr>
                  <a:spLocks noChangeArrowheads="1"/>
                </p:cNvSpPr>
                <p:nvPr/>
              </p:nvSpPr>
              <p:spPr bwMode="auto">
                <a:xfrm>
                  <a:off x="1913" y="2365"/>
                  <a:ext cx="65"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18" name="Freeform 71"/>
                <p:cNvSpPr>
                  <a:spLocks/>
                </p:cNvSpPr>
                <p:nvPr/>
              </p:nvSpPr>
              <p:spPr bwMode="auto">
                <a:xfrm>
                  <a:off x="1631" y="2327"/>
                  <a:ext cx="84" cy="102"/>
                </a:xfrm>
                <a:custGeom>
                  <a:avLst/>
                  <a:gdLst>
                    <a:gd name="T0" fmla="*/ 0 w 84"/>
                    <a:gd name="T1" fmla="*/ 51 h 102"/>
                    <a:gd name="T2" fmla="*/ 84 w 84"/>
                    <a:gd name="T3" fmla="*/ 102 h 102"/>
                    <a:gd name="T4" fmla="*/ 45 w 84"/>
                    <a:gd name="T5" fmla="*/ 0 h 102"/>
                    <a:gd name="T6" fmla="*/ 0 w 84"/>
                    <a:gd name="T7" fmla="*/ 51 h 102"/>
                    <a:gd name="T8" fmla="*/ 0 60000 65536"/>
                    <a:gd name="T9" fmla="*/ 0 60000 65536"/>
                    <a:gd name="T10" fmla="*/ 0 60000 65536"/>
                    <a:gd name="T11" fmla="*/ 0 60000 65536"/>
                    <a:gd name="T12" fmla="*/ 0 w 84"/>
                    <a:gd name="T13" fmla="*/ 0 h 102"/>
                    <a:gd name="T14" fmla="*/ 84 w 84"/>
                    <a:gd name="T15" fmla="*/ 102 h 102"/>
                  </a:gdLst>
                  <a:ahLst/>
                  <a:cxnLst>
                    <a:cxn ang="T8">
                      <a:pos x="T0" y="T1"/>
                    </a:cxn>
                    <a:cxn ang="T9">
                      <a:pos x="T2" y="T3"/>
                    </a:cxn>
                    <a:cxn ang="T10">
                      <a:pos x="T4" y="T5"/>
                    </a:cxn>
                    <a:cxn ang="T11">
                      <a:pos x="T6" y="T7"/>
                    </a:cxn>
                  </a:cxnLst>
                  <a:rect l="T12" t="T13" r="T14" b="T15"/>
                  <a:pathLst>
                    <a:path w="84" h="102">
                      <a:moveTo>
                        <a:pt x="0" y="51"/>
                      </a:moveTo>
                      <a:lnTo>
                        <a:pt x="84" y="102"/>
                      </a:lnTo>
                      <a:lnTo>
                        <a:pt x="45" y="0"/>
                      </a:lnTo>
                      <a:lnTo>
                        <a:pt x="0" y="51"/>
                      </a:lnTo>
                      <a:close/>
                    </a:path>
                  </a:pathLst>
                </a:custGeom>
                <a:solidFill>
                  <a:srgbClr val="777777"/>
                </a:solidFill>
                <a:ln w="9525">
                  <a:noFill/>
                  <a:round/>
                  <a:headEnd/>
                  <a:tailEnd/>
                </a:ln>
              </p:spPr>
              <p:txBody>
                <a:bodyPr/>
                <a:lstStyle/>
                <a:p>
                  <a:endParaRPr lang="zh-TW" altLang="en-US"/>
                </a:p>
              </p:txBody>
            </p:sp>
            <p:sp>
              <p:nvSpPr>
                <p:cNvPr id="42019" name="Freeform 72"/>
                <p:cNvSpPr>
                  <a:spLocks/>
                </p:cNvSpPr>
                <p:nvPr/>
              </p:nvSpPr>
              <p:spPr bwMode="auto">
                <a:xfrm>
                  <a:off x="1631" y="2327"/>
                  <a:ext cx="84" cy="102"/>
                </a:xfrm>
                <a:custGeom>
                  <a:avLst/>
                  <a:gdLst>
                    <a:gd name="T0" fmla="*/ 0 w 84"/>
                    <a:gd name="T1" fmla="*/ 51 h 102"/>
                    <a:gd name="T2" fmla="*/ 84 w 84"/>
                    <a:gd name="T3" fmla="*/ 102 h 102"/>
                    <a:gd name="T4" fmla="*/ 45 w 84"/>
                    <a:gd name="T5" fmla="*/ 0 h 102"/>
                    <a:gd name="T6" fmla="*/ 0 w 84"/>
                    <a:gd name="T7" fmla="*/ 51 h 102"/>
                    <a:gd name="T8" fmla="*/ 0 60000 65536"/>
                    <a:gd name="T9" fmla="*/ 0 60000 65536"/>
                    <a:gd name="T10" fmla="*/ 0 60000 65536"/>
                    <a:gd name="T11" fmla="*/ 0 60000 65536"/>
                    <a:gd name="T12" fmla="*/ 0 w 84"/>
                    <a:gd name="T13" fmla="*/ 0 h 102"/>
                    <a:gd name="T14" fmla="*/ 84 w 84"/>
                    <a:gd name="T15" fmla="*/ 102 h 102"/>
                  </a:gdLst>
                  <a:ahLst/>
                  <a:cxnLst>
                    <a:cxn ang="T8">
                      <a:pos x="T0" y="T1"/>
                    </a:cxn>
                    <a:cxn ang="T9">
                      <a:pos x="T2" y="T3"/>
                    </a:cxn>
                    <a:cxn ang="T10">
                      <a:pos x="T4" y="T5"/>
                    </a:cxn>
                    <a:cxn ang="T11">
                      <a:pos x="T6" y="T7"/>
                    </a:cxn>
                  </a:cxnLst>
                  <a:rect l="T12" t="T13" r="T14" b="T15"/>
                  <a:pathLst>
                    <a:path w="84" h="102">
                      <a:moveTo>
                        <a:pt x="0" y="51"/>
                      </a:moveTo>
                      <a:lnTo>
                        <a:pt x="84" y="102"/>
                      </a:lnTo>
                      <a:lnTo>
                        <a:pt x="45" y="0"/>
                      </a:lnTo>
                      <a:lnTo>
                        <a:pt x="0" y="51"/>
                      </a:lnTo>
                    </a:path>
                  </a:pathLst>
                </a:custGeom>
                <a:noFill/>
                <a:ln w="9525">
                  <a:solidFill>
                    <a:srgbClr val="777777"/>
                  </a:solidFill>
                  <a:prstDash val="solid"/>
                  <a:round/>
                  <a:headEnd/>
                  <a:tailEnd/>
                </a:ln>
              </p:spPr>
              <p:txBody>
                <a:bodyPr/>
                <a:lstStyle/>
                <a:p>
                  <a:endParaRPr lang="zh-TW" altLang="en-US"/>
                </a:p>
              </p:txBody>
            </p:sp>
            <p:sp>
              <p:nvSpPr>
                <p:cNvPr id="42020" name="Oval 73"/>
                <p:cNvSpPr>
                  <a:spLocks noChangeArrowheads="1"/>
                </p:cNvSpPr>
                <p:nvPr/>
              </p:nvSpPr>
              <p:spPr bwMode="auto">
                <a:xfrm>
                  <a:off x="1798" y="2365"/>
                  <a:ext cx="38"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21" name="Oval 74"/>
                <p:cNvSpPr>
                  <a:spLocks noChangeArrowheads="1"/>
                </p:cNvSpPr>
                <p:nvPr/>
              </p:nvSpPr>
              <p:spPr bwMode="auto">
                <a:xfrm>
                  <a:off x="1798" y="2365"/>
                  <a:ext cx="38"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22" name="Oval 75"/>
                <p:cNvSpPr>
                  <a:spLocks noChangeArrowheads="1"/>
                </p:cNvSpPr>
                <p:nvPr/>
              </p:nvSpPr>
              <p:spPr bwMode="auto">
                <a:xfrm>
                  <a:off x="1708" y="2205"/>
                  <a:ext cx="39"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23" name="Oval 76"/>
                <p:cNvSpPr>
                  <a:spLocks noChangeArrowheads="1"/>
                </p:cNvSpPr>
                <p:nvPr/>
              </p:nvSpPr>
              <p:spPr bwMode="auto">
                <a:xfrm>
                  <a:off x="1708" y="2205"/>
                  <a:ext cx="39"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24" name="Oval 77"/>
                <p:cNvSpPr>
                  <a:spLocks noChangeArrowheads="1"/>
                </p:cNvSpPr>
                <p:nvPr/>
              </p:nvSpPr>
              <p:spPr bwMode="auto">
                <a:xfrm>
                  <a:off x="1644" y="2045"/>
                  <a:ext cx="38" cy="77"/>
                </a:xfrm>
                <a:prstGeom prst="ellipse">
                  <a:avLst/>
                </a:prstGeom>
                <a:solidFill>
                  <a:srgbClr val="555555"/>
                </a:solidFill>
                <a:ln w="9525">
                  <a:noFill/>
                  <a:round/>
                  <a:headEnd/>
                  <a:tailEnd/>
                </a:ln>
              </p:spPr>
              <p:txBody>
                <a:bodyPr/>
                <a:lstStyle/>
                <a:p>
                  <a:pPr eaLnBrk="0" hangingPunct="0"/>
                  <a:endParaRPr kumimoji="0" lang="zh-TW" altLang="zh-TW"/>
                </a:p>
              </p:txBody>
            </p:sp>
            <p:sp>
              <p:nvSpPr>
                <p:cNvPr id="42025" name="Oval 78"/>
                <p:cNvSpPr>
                  <a:spLocks noChangeArrowheads="1"/>
                </p:cNvSpPr>
                <p:nvPr/>
              </p:nvSpPr>
              <p:spPr bwMode="auto">
                <a:xfrm>
                  <a:off x="1644" y="2045"/>
                  <a:ext cx="38" cy="77"/>
                </a:xfrm>
                <a:prstGeom prst="ellipse">
                  <a:avLst/>
                </a:prstGeom>
                <a:noFill/>
                <a:ln w="9525">
                  <a:solidFill>
                    <a:srgbClr val="222222"/>
                  </a:solidFill>
                  <a:round/>
                  <a:headEnd/>
                  <a:tailEnd/>
                </a:ln>
              </p:spPr>
              <p:txBody>
                <a:bodyPr/>
                <a:lstStyle/>
                <a:p>
                  <a:pPr eaLnBrk="0" hangingPunct="0"/>
                  <a:endParaRPr kumimoji="0" lang="zh-TW" altLang="zh-TW"/>
                </a:p>
              </p:txBody>
            </p:sp>
            <p:sp>
              <p:nvSpPr>
                <p:cNvPr id="42026" name="Line 79"/>
                <p:cNvSpPr>
                  <a:spLocks noChangeShapeType="1"/>
                </p:cNvSpPr>
                <p:nvPr/>
              </p:nvSpPr>
              <p:spPr bwMode="auto">
                <a:xfrm flipV="1">
                  <a:off x="1856" y="2448"/>
                  <a:ext cx="378" cy="65"/>
                </a:xfrm>
                <a:prstGeom prst="line">
                  <a:avLst/>
                </a:prstGeom>
                <a:noFill/>
                <a:ln w="9525">
                  <a:solidFill>
                    <a:srgbClr val="000000"/>
                  </a:solidFill>
                  <a:round/>
                  <a:headEnd/>
                  <a:tailEnd/>
                </a:ln>
              </p:spPr>
              <p:txBody>
                <a:bodyPr/>
                <a:lstStyle/>
                <a:p>
                  <a:endParaRPr lang="zh-TW" altLang="en-US"/>
                </a:p>
              </p:txBody>
            </p:sp>
            <p:sp>
              <p:nvSpPr>
                <p:cNvPr id="42027" name="Line 80"/>
                <p:cNvSpPr>
                  <a:spLocks noChangeShapeType="1"/>
                </p:cNvSpPr>
                <p:nvPr/>
              </p:nvSpPr>
              <p:spPr bwMode="auto">
                <a:xfrm>
                  <a:off x="1599" y="2359"/>
                  <a:ext cx="257" cy="154"/>
                </a:xfrm>
                <a:prstGeom prst="line">
                  <a:avLst/>
                </a:prstGeom>
                <a:noFill/>
                <a:ln w="9525">
                  <a:solidFill>
                    <a:srgbClr val="000000"/>
                  </a:solidFill>
                  <a:round/>
                  <a:headEnd/>
                  <a:tailEnd/>
                </a:ln>
              </p:spPr>
              <p:txBody>
                <a:bodyPr/>
                <a:lstStyle/>
                <a:p>
                  <a:endParaRPr lang="zh-TW" altLang="en-US"/>
                </a:p>
              </p:txBody>
            </p:sp>
          </p:grpSp>
        </p:grpSp>
      </p:grpSp>
      <p:sp>
        <p:nvSpPr>
          <p:cNvPr id="79" name="投影片編號版面配置區 7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F54706A-27F6-439A-B285-D89E8C99F0BE}" type="slidenum">
              <a:rPr kumimoji="0" lang="en-US" sz="1200">
                <a:solidFill>
                  <a:schemeClr val="accent1">
                    <a:lumMod val="50000"/>
                  </a:schemeClr>
                </a:solidFill>
                <a:latin typeface="+mn-lt"/>
                <a:ea typeface="+mn-ea"/>
              </a:rPr>
              <a:pPr algn="r" fontAlgn="auto">
                <a:spcBef>
                  <a:spcPts val="0"/>
                </a:spcBef>
                <a:spcAft>
                  <a:spcPts val="0"/>
                </a:spcAft>
                <a:defRPr/>
              </a:pPr>
              <a:t>48</a:t>
            </a:fld>
            <a:endParaRPr kumimoji="0" lang="en-US" sz="1200">
              <a:solidFill>
                <a:schemeClr val="accent1">
                  <a:lumMod val="50000"/>
                </a:schemeClr>
              </a:solidFill>
              <a:latin typeface="+mn-lt"/>
              <a:ea typeface="+mn-ea"/>
            </a:endParaRPr>
          </a:p>
        </p:txBody>
      </p:sp>
      <p:sp>
        <p:nvSpPr>
          <p:cNvPr id="2" name="文字方塊 1"/>
          <p:cNvSpPr txBox="1"/>
          <p:nvPr/>
        </p:nvSpPr>
        <p:spPr>
          <a:xfrm>
            <a:off x="2812089" y="5785309"/>
            <a:ext cx="4589090" cy="707886"/>
          </a:xfrm>
          <a:prstGeom prst="rect">
            <a:avLst/>
          </a:prstGeom>
          <a:noFill/>
        </p:spPr>
        <p:txBody>
          <a:bodyPr wrap="square" rtlCol="0">
            <a:spAutoFit/>
          </a:bodyPr>
          <a:lstStyle/>
          <a:p>
            <a:r>
              <a:rPr lang="en-US" altLang="zh-TW" sz="4000" b="1" i="1" dirty="0">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rPr>
              <a:t>Thank You!</a:t>
            </a:r>
            <a:endParaRPr lang="zh-TW" altLang="en-US" sz="4000" b="1" i="1" dirty="0">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82355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p:cNvSpPr>
          <p:nvPr/>
        </p:nvSpPr>
        <p:spPr bwMode="auto">
          <a:xfrm>
            <a:off x="4016621" y="4755938"/>
            <a:ext cx="1301300" cy="1738877"/>
          </a:xfrm>
          <a:custGeom>
            <a:avLst/>
            <a:gdLst>
              <a:gd name="connsiteX0" fmla="*/ 616199 w 1342369"/>
              <a:gd name="connsiteY0" fmla="*/ 690 h 2155959"/>
              <a:gd name="connsiteX1" fmla="*/ 644718 w 1342369"/>
              <a:gd name="connsiteY1" fmla="*/ 7198 h 2155959"/>
              <a:gd name="connsiteX2" fmla="*/ 891891 w 1342369"/>
              <a:gd name="connsiteY2" fmla="*/ 594450 h 2155959"/>
              <a:gd name="connsiteX3" fmla="*/ 1184379 w 1342369"/>
              <a:gd name="connsiteY3" fmla="*/ 382215 h 2155959"/>
              <a:gd name="connsiteX4" fmla="*/ 1340922 w 1342369"/>
              <a:gd name="connsiteY4" fmla="*/ 349247 h 2155959"/>
              <a:gd name="connsiteX5" fmla="*/ 1027836 w 1342369"/>
              <a:gd name="connsiteY5" fmla="*/ 1080737 h 2155959"/>
              <a:gd name="connsiteX6" fmla="*/ 1036689 w 1342369"/>
              <a:gd name="connsiteY6" fmla="*/ 2096039 h 2155959"/>
              <a:gd name="connsiteX7" fmla="*/ 1046134 w 1342369"/>
              <a:gd name="connsiteY7" fmla="*/ 2155959 h 2155959"/>
              <a:gd name="connsiteX8" fmla="*/ 543956 w 1342369"/>
              <a:gd name="connsiteY8" fmla="*/ 2155959 h 2155959"/>
              <a:gd name="connsiteX9" fmla="*/ 544822 w 1342369"/>
              <a:gd name="connsiteY9" fmla="*/ 2146849 h 2155959"/>
              <a:gd name="connsiteX10" fmla="*/ 587044 w 1342369"/>
              <a:gd name="connsiteY10" fmla="*/ 1332122 h 2155959"/>
              <a:gd name="connsiteX11" fmla="*/ 138013 w 1342369"/>
              <a:gd name="connsiteY11" fmla="*/ 796383 h 2155959"/>
              <a:gd name="connsiteX12" fmla="*/ 53562 w 1342369"/>
              <a:gd name="connsiteY12" fmla="*/ 608874 h 2155959"/>
              <a:gd name="connsiteX13" fmla="*/ 333692 w 1342369"/>
              <a:gd name="connsiteY13" fmla="*/ 755172 h 2155959"/>
              <a:gd name="connsiteX14" fmla="*/ 39144 w 1342369"/>
              <a:gd name="connsiteY14" fmla="*/ 417244 h 2155959"/>
              <a:gd name="connsiteX15" fmla="*/ 45323 w 1342369"/>
              <a:gd name="connsiteY15" fmla="*/ 264765 h 2155959"/>
              <a:gd name="connsiteX16" fmla="*/ 407844 w 1342369"/>
              <a:gd name="connsiteY16" fmla="*/ 596511 h 2155959"/>
              <a:gd name="connsiteX17" fmla="*/ 189508 w 1342369"/>
              <a:gd name="connsiteY17" fmla="*/ 101982 h 2155959"/>
              <a:gd name="connsiteX18" fmla="*/ 372828 w 1342369"/>
              <a:gd name="connsiteY18" fmla="*/ 242099 h 2155959"/>
              <a:gd name="connsiteX19" fmla="*/ 620001 w 1342369"/>
              <a:gd name="connsiteY19" fmla="*/ 396639 h 2155959"/>
              <a:gd name="connsiteX20" fmla="*/ 616199 w 1342369"/>
              <a:gd name="connsiteY20" fmla="*/ 690 h 215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tx1">
              <a:lumMod val="75000"/>
              <a:lumOff val="25000"/>
            </a:schemeClr>
          </a:solidFill>
          <a:ln>
            <a:noFill/>
          </a:ln>
        </p:spPr>
        <p:txBody>
          <a:bodyPr/>
          <a:lstStyle/>
          <a:p>
            <a:pPr fontAlgn="auto">
              <a:spcBef>
                <a:spcPts val="0"/>
              </a:spcBef>
              <a:spcAft>
                <a:spcPts val="0"/>
              </a:spcAft>
              <a:defRPr/>
            </a:pPr>
            <a:endParaRPr lang="zh-CN" altLang="en-US">
              <a:latin typeface="+mn-lt"/>
              <a:ea typeface="+mn-ea"/>
            </a:endParaRPr>
          </a:p>
        </p:txBody>
      </p:sp>
      <p:sp>
        <p:nvSpPr>
          <p:cNvPr id="13319" name="Freeform 6"/>
          <p:cNvSpPr>
            <a:spLocks/>
          </p:cNvSpPr>
          <p:nvPr/>
        </p:nvSpPr>
        <p:spPr bwMode="auto">
          <a:xfrm>
            <a:off x="4005847" y="2618672"/>
            <a:ext cx="2653682" cy="2291759"/>
          </a:xfrm>
          <a:custGeom>
            <a:avLst/>
            <a:gdLst>
              <a:gd name="T0" fmla="*/ 2147483647 w 1261"/>
              <a:gd name="T1" fmla="*/ 2147483647 h 1192"/>
              <a:gd name="T2" fmla="*/ 2147483647 w 1261"/>
              <a:gd name="T3" fmla="*/ 0 h 1192"/>
              <a:gd name="T4" fmla="*/ 2147483647 w 1261"/>
              <a:gd name="T5" fmla="*/ 2147483647 h 1192"/>
              <a:gd name="T6" fmla="*/ 2147483647 w 1261"/>
              <a:gd name="T7" fmla="*/ 2147483647 h 1192"/>
              <a:gd name="T8" fmla="*/ 2147483647 w 1261"/>
              <a:gd name="T9" fmla="*/ 2147483647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20" name="Freeform 7"/>
          <p:cNvSpPr>
            <a:spLocks/>
          </p:cNvSpPr>
          <p:nvPr/>
        </p:nvSpPr>
        <p:spPr bwMode="auto">
          <a:xfrm>
            <a:off x="5364672" y="3908271"/>
            <a:ext cx="1963887" cy="1758447"/>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21" name="Freeform 8"/>
          <p:cNvSpPr>
            <a:spLocks/>
          </p:cNvSpPr>
          <p:nvPr/>
        </p:nvSpPr>
        <p:spPr bwMode="auto">
          <a:xfrm>
            <a:off x="1974827" y="3726758"/>
            <a:ext cx="2041793" cy="1970291"/>
          </a:xfrm>
          <a:custGeom>
            <a:avLst/>
            <a:gdLst>
              <a:gd name="T0" fmla="*/ 2147483647 w 970"/>
              <a:gd name="T1" fmla="*/ 2147483647 h 1025"/>
              <a:gd name="T2" fmla="*/ 0 w 970"/>
              <a:gd name="T3" fmla="*/ 2147483647 h 1025"/>
              <a:gd name="T4" fmla="*/ 2147483647 w 970"/>
              <a:gd name="T5" fmla="*/ 2147483647 h 1025"/>
              <a:gd name="T6" fmla="*/ 2147483647 w 970"/>
              <a:gd name="T7" fmla="*/ 2147483647 h 1025"/>
              <a:gd name="T8" fmla="*/ 2147483647 w 970"/>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 name="矩形 10"/>
          <p:cNvSpPr/>
          <p:nvPr/>
        </p:nvSpPr>
        <p:spPr>
          <a:xfrm>
            <a:off x="2267155" y="4410405"/>
            <a:ext cx="2340769" cy="456918"/>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1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專利</a:t>
            </a:r>
            <a:endParaRPr lang="en-US" altLang="zh-TW" sz="1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22" name="Freeform 9"/>
          <p:cNvSpPr>
            <a:spLocks/>
          </p:cNvSpPr>
          <p:nvPr/>
        </p:nvSpPr>
        <p:spPr bwMode="auto">
          <a:xfrm>
            <a:off x="2930660" y="2748859"/>
            <a:ext cx="2038547" cy="1939182"/>
          </a:xfrm>
          <a:custGeom>
            <a:avLst/>
            <a:gdLst>
              <a:gd name="T0" fmla="*/ 2147483647 w 968"/>
              <a:gd name="T1" fmla="*/ 2147483647 h 1009"/>
              <a:gd name="T2" fmla="*/ 2147483647 w 968"/>
              <a:gd name="T3" fmla="*/ 0 h 1009"/>
              <a:gd name="T4" fmla="*/ 2147483647 w 968"/>
              <a:gd name="T5" fmla="*/ 2147483647 h 1009"/>
              <a:gd name="T6" fmla="*/ 2147483647 w 968"/>
              <a:gd name="T7" fmla="*/ 2147483647 h 1009"/>
              <a:gd name="T8" fmla="*/ 2147483647 w 968"/>
              <a:gd name="T9" fmla="*/ 2147483647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95C5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 name="矩形 11"/>
          <p:cNvSpPr/>
          <p:nvPr/>
        </p:nvSpPr>
        <p:spPr>
          <a:xfrm>
            <a:off x="3162773" y="2959876"/>
            <a:ext cx="1400690" cy="517704"/>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21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商標</a:t>
            </a:r>
            <a:endParaRPr lang="en-US" altLang="zh-TW" sz="21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p:cNvSpPr/>
          <p:nvPr/>
        </p:nvSpPr>
        <p:spPr>
          <a:xfrm>
            <a:off x="4654465" y="3109522"/>
            <a:ext cx="2339579" cy="517704"/>
          </a:xfrm>
          <a:prstGeom prst="rect">
            <a:avLst/>
          </a:prstGeom>
        </p:spPr>
        <p:txBody>
          <a:bodyPr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21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營業秘密</a:t>
            </a:r>
            <a:endParaRPr lang="zh-CN" altLang="en-US" sz="21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p:cNvSpPr/>
          <p:nvPr/>
        </p:nvSpPr>
        <p:spPr>
          <a:xfrm>
            <a:off x="6111099" y="4224119"/>
            <a:ext cx="1264213" cy="456918"/>
          </a:xfrm>
          <a:prstGeom prst="rect">
            <a:avLst/>
          </a:prstGeom>
        </p:spPr>
        <p:txBody>
          <a:bodyPr wrap="square" lIns="91438" tIns="45719" rIns="91438" bIns="45719" anchor="ct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indent="-22860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buNone/>
            </a:pPr>
            <a:r>
              <a:rPr lang="zh-TW" altLang="en-US" sz="1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著作權</a:t>
            </a:r>
            <a:endParaRPr lang="zh-CN" altLang="en-US" sz="1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任意多边形 16"/>
          <p:cNvSpPr/>
          <p:nvPr/>
        </p:nvSpPr>
        <p:spPr>
          <a:xfrm>
            <a:off x="251521" y="6453336"/>
            <a:ext cx="8424936" cy="404664"/>
          </a:xfrm>
          <a:custGeom>
            <a:avLst/>
            <a:gdLst>
              <a:gd name="connsiteX0" fmla="*/ 1577196 w 3154392"/>
              <a:gd name="connsiteY0" fmla="*/ 0 h 301959"/>
              <a:gd name="connsiteX1" fmla="*/ 3112307 w 3154392"/>
              <a:gd name="connsiteY1" fmla="*/ 275763 h 301959"/>
              <a:gd name="connsiteX2" fmla="*/ 3154392 w 3154392"/>
              <a:gd name="connsiteY2" fmla="*/ 301959 h 301959"/>
              <a:gd name="connsiteX3" fmla="*/ 0 w 3154392"/>
              <a:gd name="connsiteY3" fmla="*/ 301959 h 301959"/>
              <a:gd name="connsiteX4" fmla="*/ 42085 w 3154392"/>
              <a:gd name="connsiteY4" fmla="*/ 275763 h 301959"/>
              <a:gd name="connsiteX5" fmla="*/ 1577196 w 3154392"/>
              <a:gd name="connsiteY5" fmla="*/ 0 h 30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標題 1">
            <a:extLst>
              <a:ext uri="{FF2B5EF4-FFF2-40B4-BE49-F238E27FC236}">
                <a16:creationId xmlns="" xmlns:a16="http://schemas.microsoft.com/office/drawing/2014/main" id="{0731706F-5CA1-437A-8573-E292313311FE}"/>
              </a:ext>
            </a:extLst>
          </p:cNvPr>
          <p:cNvSpPr txBox="1">
            <a:spLocks/>
          </p:cNvSpPr>
          <p:nvPr/>
        </p:nvSpPr>
        <p:spPr>
          <a:xfrm>
            <a:off x="-122166" y="623226"/>
            <a:ext cx="4996011" cy="756518"/>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a:lstStyle>
          <a:p>
            <a:pPr algn="ctr"/>
            <a:r>
              <a:rPr kumimoji="0" lang="zh-TW" altLang="en-US" sz="3200" b="1" dirty="0">
                <a:solidFill>
                  <a:schemeClr val="bg1"/>
                </a:solidFill>
                <a:latin typeface="微軟正黑體" panose="020B0604030504040204" pitchFamily="34" charset="-120"/>
                <a:ea typeface="微軟正黑體" panose="020B0604030504040204" pitchFamily="34" charset="-120"/>
              </a:rPr>
              <a:t>智慧財產種類</a:t>
            </a:r>
          </a:p>
        </p:txBody>
      </p:sp>
      <p:sp>
        <p:nvSpPr>
          <p:cNvPr id="5" name="矩形 4">
            <a:extLst>
              <a:ext uri="{FF2B5EF4-FFF2-40B4-BE49-F238E27FC236}">
                <a16:creationId xmlns="" xmlns:a16="http://schemas.microsoft.com/office/drawing/2014/main" id="{30D15177-CB77-4F19-B665-9C65262D2069}"/>
              </a:ext>
            </a:extLst>
          </p:cNvPr>
          <p:cNvSpPr/>
          <p:nvPr/>
        </p:nvSpPr>
        <p:spPr>
          <a:xfrm>
            <a:off x="620145" y="1525936"/>
            <a:ext cx="3488565"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一種表彰商品或服務來源及品質的標誌，它隨著公司、產品、概念以及符號、圖片、聲音</a:t>
            </a:r>
          </a:p>
        </p:txBody>
      </p:sp>
      <p:sp>
        <p:nvSpPr>
          <p:cNvPr id="7" name="矩形 6">
            <a:extLst>
              <a:ext uri="{FF2B5EF4-FFF2-40B4-BE49-F238E27FC236}">
                <a16:creationId xmlns="" xmlns:a16="http://schemas.microsoft.com/office/drawing/2014/main" id="{1E70DBD3-7D66-4A2A-A266-3CD8F1350D3E}"/>
              </a:ext>
            </a:extLst>
          </p:cNvPr>
          <p:cNvSpPr/>
          <p:nvPr/>
        </p:nvSpPr>
        <p:spPr>
          <a:xfrm>
            <a:off x="46072" y="3100778"/>
            <a:ext cx="2964561" cy="1200329"/>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當發明造出一種新的物品或方法，而這種物品或方法是可以重複的實施生產或製造，且可供產業上利用　</a:t>
            </a:r>
          </a:p>
        </p:txBody>
      </p:sp>
      <p:sp>
        <p:nvSpPr>
          <p:cNvPr id="9" name="矩形 8">
            <a:extLst>
              <a:ext uri="{FF2B5EF4-FFF2-40B4-BE49-F238E27FC236}">
                <a16:creationId xmlns="" xmlns:a16="http://schemas.microsoft.com/office/drawing/2014/main" id="{EC7E06DE-EBAA-4CB8-9ED5-8FF6DBD323E8}"/>
              </a:ext>
            </a:extLst>
          </p:cNvPr>
          <p:cNvSpPr/>
          <p:nvPr/>
        </p:nvSpPr>
        <p:spPr>
          <a:xfrm>
            <a:off x="6111099" y="3130138"/>
            <a:ext cx="2860622"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包括建築物的設計、電腦軟體、圖形藝術、動作圖片、聲音、音樂等</a:t>
            </a:r>
          </a:p>
        </p:txBody>
      </p:sp>
      <p:sp>
        <p:nvSpPr>
          <p:cNvPr id="10" name="矩形 9">
            <a:extLst>
              <a:ext uri="{FF2B5EF4-FFF2-40B4-BE49-F238E27FC236}">
                <a16:creationId xmlns="" xmlns:a16="http://schemas.microsoft.com/office/drawing/2014/main" id="{D37426F6-1302-4E03-A4A5-F49DB82C94A2}"/>
              </a:ext>
            </a:extLst>
          </p:cNvPr>
          <p:cNvSpPr/>
          <p:nvPr/>
        </p:nvSpPr>
        <p:spPr>
          <a:xfrm>
            <a:off x="5076056" y="1512186"/>
            <a:ext cx="3451469"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是指一種方法、技術、製程、配方、程式、設計或其他可用於生產、銷售或經營之資訊</a:t>
            </a:r>
          </a:p>
        </p:txBody>
      </p:sp>
    </p:spTree>
    <p:extLst>
      <p:ext uri="{BB962C8B-B14F-4D97-AF65-F5344CB8AC3E}">
        <p14:creationId xmlns:p14="http://schemas.microsoft.com/office/powerpoint/2010/main" val="27826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randombar(horizontal)">
                                      <p:cBhvr>
                                        <p:cTn id="13" dur="500"/>
                                        <p:tgtEl>
                                          <p:spTgt spid="133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322"/>
                                        </p:tgtEl>
                                        <p:attrNameLst>
                                          <p:attrName>style.visibility</p:attrName>
                                        </p:attrNameLst>
                                      </p:cBhvr>
                                      <p:to>
                                        <p:strVal val="visible"/>
                                      </p:to>
                                    </p:set>
                                    <p:animEffect transition="in" filter="randombar(horizontal)">
                                      <p:cBhvr>
                                        <p:cTn id="16" dur="500"/>
                                        <p:tgtEl>
                                          <p:spTgt spid="133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animEffect transition="in" filter="randombar(horizontal)">
                                      <p:cBhvr>
                                        <p:cTn id="19" dur="500"/>
                                        <p:tgtEl>
                                          <p:spTgt spid="133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randombar(horizontal)">
                                      <p:cBhvr>
                                        <p:cTn id="22" dur="500"/>
                                        <p:tgtEl>
                                          <p:spTgt spid="13320"/>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Effect transition="in" filter="fade">
                                      <p:cBhvr>
                                        <p:cTn id="28" dur="75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2250"/>
                            </p:stCondLst>
                            <p:childTnLst>
                              <p:par>
                                <p:cTn id="45" presetID="14"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1000"/>
                                        <p:tgtEl>
                                          <p:spTgt spid="9"/>
                                        </p:tgtEl>
                                      </p:cBhvr>
                                    </p:animEffect>
                                  </p:childTnLst>
                                </p:cTn>
                              </p:par>
                            </p:childTnLst>
                          </p:cTn>
                        </p:par>
                        <p:par>
                          <p:cTn id="48" fill="hold">
                            <p:stCondLst>
                              <p:cond delay="3250"/>
                            </p:stCondLst>
                            <p:childTnLst>
                              <p:par>
                                <p:cTn id="49" presetID="14" presetClass="entr" presetSubtype="1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randombar(horizontal)">
                                      <p:cBhvr>
                                        <p:cTn id="51" dur="1000"/>
                                        <p:tgtEl>
                                          <p:spTgt spid="10"/>
                                        </p:tgtEl>
                                      </p:cBhvr>
                                    </p:animEffect>
                                  </p:childTnLst>
                                </p:cTn>
                              </p:par>
                            </p:childTnLst>
                          </p:cTn>
                        </p:par>
                        <p:par>
                          <p:cTn id="52" fill="hold">
                            <p:stCondLst>
                              <p:cond delay="4250"/>
                            </p:stCondLst>
                            <p:childTnLst>
                              <p:par>
                                <p:cTn id="53" presetID="14" presetClass="entr" presetSubtype="1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randombar(horizontal)">
                                      <p:cBhvr>
                                        <p:cTn id="55" dur="1000"/>
                                        <p:tgtEl>
                                          <p:spTgt spid="5"/>
                                        </p:tgtEl>
                                      </p:cBhvr>
                                    </p:animEffect>
                                  </p:childTnLst>
                                </p:cTn>
                              </p:par>
                            </p:childTnLst>
                          </p:cTn>
                        </p:par>
                        <p:par>
                          <p:cTn id="56" fill="hold">
                            <p:stCondLst>
                              <p:cond delay="5250"/>
                            </p:stCondLst>
                            <p:childTnLst>
                              <p:par>
                                <p:cTn id="57" presetID="14" presetClass="entr" presetSubtype="1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319" grpId="0" animBg="1"/>
      <p:bldP spid="13320" grpId="0" animBg="1"/>
      <p:bldP spid="13321" grpId="0" animBg="1"/>
      <p:bldP spid="11" grpId="0"/>
      <p:bldP spid="13322" grpId="0" animBg="1"/>
      <p:bldP spid="12" grpId="0"/>
      <p:bldP spid="13" grpId="0"/>
      <p:bldP spid="14" grpId="0"/>
      <p:bldP spid="5"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1" name="文本框 40"/>
          <p:cNvSpPr txBox="1">
            <a:spLocks noChangeArrowheads="1"/>
          </p:cNvSpPr>
          <p:nvPr/>
        </p:nvSpPr>
        <p:spPr bwMode="auto">
          <a:xfrm>
            <a:off x="7976679" y="1316831"/>
            <a:ext cx="9637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en-US" altLang="zh-CN" sz="2100" dirty="0">
                <a:solidFill>
                  <a:schemeClr val="bg1"/>
                </a:solidFill>
              </a:rPr>
              <a:t>LOGO</a:t>
            </a:r>
            <a:endParaRPr lang="zh-CN" altLang="en-US" sz="2100">
              <a:solidFill>
                <a:schemeClr val="bg1"/>
              </a:solidFill>
            </a:endParaRPr>
          </a:p>
        </p:txBody>
      </p:sp>
      <p:grpSp>
        <p:nvGrpSpPr>
          <p:cNvPr id="41" name="群組 40">
            <a:extLst>
              <a:ext uri="{FF2B5EF4-FFF2-40B4-BE49-F238E27FC236}">
                <a16:creationId xmlns="" xmlns:a16="http://schemas.microsoft.com/office/drawing/2014/main" id="{C0008BCF-2128-4482-9AAC-581B3D97FC5D}"/>
              </a:ext>
            </a:extLst>
          </p:cNvPr>
          <p:cNvGrpSpPr/>
          <p:nvPr/>
        </p:nvGrpSpPr>
        <p:grpSpPr>
          <a:xfrm>
            <a:off x="766824" y="2333764"/>
            <a:ext cx="1887229" cy="2247364"/>
            <a:chOff x="247650" y="1957388"/>
            <a:chExt cx="2033588" cy="2757113"/>
          </a:xfrm>
        </p:grpSpPr>
        <p:sp>
          <p:nvSpPr>
            <p:cNvPr id="42" name="泪滴形 9">
              <a:extLst>
                <a:ext uri="{FF2B5EF4-FFF2-40B4-BE49-F238E27FC236}">
                  <a16:creationId xmlns="" xmlns:a16="http://schemas.microsoft.com/office/drawing/2014/main" id="{0CD6CCF8-19C9-48FE-AFFC-7B8F7AE1A48D}"/>
                </a:ext>
              </a:extLst>
            </p:cNvPr>
            <p:cNvSpPr>
              <a:spLocks/>
            </p:cNvSpPr>
            <p:nvPr/>
          </p:nvSpPr>
          <p:spPr bwMode="auto">
            <a:xfrm rot="8100000">
              <a:off x="595313" y="1957388"/>
              <a:ext cx="1481137" cy="1595437"/>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accent5"/>
            </a:fillRef>
            <a:effectRef idx="1">
              <a:schemeClr val="accent5"/>
            </a:effectRef>
            <a:fontRef idx="minor">
              <a:schemeClr val="lt1"/>
            </a:fontRef>
          </p:style>
          <p:txBody>
            <a:bodyPr anchor="ctr"/>
            <a:lstStyle/>
            <a:p>
              <a:endParaRPr lang="zh-TW" altLang="en-US" dirty="0">
                <a:solidFill>
                  <a:schemeClr val="accent6">
                    <a:lumMod val="60000"/>
                    <a:lumOff val="40000"/>
                  </a:schemeClr>
                </a:solidFill>
              </a:endParaRPr>
            </a:p>
          </p:txBody>
        </p:sp>
        <p:sp>
          <p:nvSpPr>
            <p:cNvPr id="43" name="Freeform 36">
              <a:extLst>
                <a:ext uri="{FF2B5EF4-FFF2-40B4-BE49-F238E27FC236}">
                  <a16:creationId xmlns="" xmlns:a16="http://schemas.microsoft.com/office/drawing/2014/main" id="{570286BF-1FC7-4774-9943-DF2A05CFD9CD}"/>
                </a:ext>
              </a:extLst>
            </p:cNvPr>
            <p:cNvSpPr>
              <a:spLocks noEditPoints="1"/>
            </p:cNvSpPr>
            <p:nvPr/>
          </p:nvSpPr>
          <p:spPr bwMode="auto">
            <a:xfrm>
              <a:off x="922338" y="2381250"/>
              <a:ext cx="784225" cy="641350"/>
            </a:xfrm>
            <a:custGeom>
              <a:avLst/>
              <a:gdLst>
                <a:gd name="T0" fmla="*/ 2147483646 w 286"/>
                <a:gd name="T1" fmla="*/ 2147483646 h 217"/>
                <a:gd name="T2" fmla="*/ 2147483646 w 286"/>
                <a:gd name="T3" fmla="*/ 2147483646 h 217"/>
                <a:gd name="T4" fmla="*/ 2147483646 w 286"/>
                <a:gd name="T5" fmla="*/ 2147483646 h 217"/>
                <a:gd name="T6" fmla="*/ 2147483646 w 286"/>
                <a:gd name="T7" fmla="*/ 2147483646 h 217"/>
                <a:gd name="T8" fmla="*/ 2147483646 w 286"/>
                <a:gd name="T9" fmla="*/ 2147483646 h 217"/>
                <a:gd name="T10" fmla="*/ 2147483646 w 286"/>
                <a:gd name="T11" fmla="*/ 2147483646 h 217"/>
                <a:gd name="T12" fmla="*/ 2147483646 w 286"/>
                <a:gd name="T13" fmla="*/ 2147483646 h 217"/>
                <a:gd name="T14" fmla="*/ 2147483646 w 286"/>
                <a:gd name="T15" fmla="*/ 2147483646 h 217"/>
                <a:gd name="T16" fmla="*/ 2147483646 w 286"/>
                <a:gd name="T17" fmla="*/ 2147483646 h 217"/>
                <a:gd name="T18" fmla="*/ 2147483646 w 286"/>
                <a:gd name="T19" fmla="*/ 2147483646 h 217"/>
                <a:gd name="T20" fmla="*/ 2147483646 w 286"/>
                <a:gd name="T21" fmla="*/ 2147483646 h 217"/>
                <a:gd name="T22" fmla="*/ 2147483646 w 286"/>
                <a:gd name="T23" fmla="*/ 2147483646 h 217"/>
                <a:gd name="T24" fmla="*/ 2147483646 w 286"/>
                <a:gd name="T25" fmla="*/ 2147483646 h 217"/>
                <a:gd name="T26" fmla="*/ 2147483646 w 286"/>
                <a:gd name="T27" fmla="*/ 2147483646 h 217"/>
                <a:gd name="T28" fmla="*/ 2147483646 w 286"/>
                <a:gd name="T29" fmla="*/ 2147483646 h 217"/>
                <a:gd name="T30" fmla="*/ 2147483646 w 286"/>
                <a:gd name="T31" fmla="*/ 0 h 217"/>
                <a:gd name="T32" fmla="*/ 2147483646 w 286"/>
                <a:gd name="T33" fmla="*/ 2147483646 h 217"/>
                <a:gd name="T34" fmla="*/ 2147483646 w 286"/>
                <a:gd name="T35" fmla="*/ 2147483646 h 217"/>
                <a:gd name="T36" fmla="*/ 2147483646 w 286"/>
                <a:gd name="T37" fmla="*/ 2147483646 h 217"/>
                <a:gd name="T38" fmla="*/ 2147483646 w 286"/>
                <a:gd name="T39" fmla="*/ 2147483646 h 217"/>
                <a:gd name="T40" fmla="*/ 2147483646 w 286"/>
                <a:gd name="T41" fmla="*/ 2147483646 h 217"/>
                <a:gd name="T42" fmla="*/ 2147483646 w 286"/>
                <a:gd name="T43" fmla="*/ 2147483646 h 217"/>
                <a:gd name="T44" fmla="*/ 2147483646 w 286"/>
                <a:gd name="T45" fmla="*/ 2147483646 h 217"/>
                <a:gd name="T46" fmla="*/ 2147483646 w 286"/>
                <a:gd name="T47" fmla="*/ 2147483646 h 217"/>
                <a:gd name="T48" fmla="*/ 2147483646 w 286"/>
                <a:gd name="T49" fmla="*/ 2147483646 h 217"/>
                <a:gd name="T50" fmla="*/ 2147483646 w 286"/>
                <a:gd name="T51" fmla="*/ 2147483646 h 217"/>
                <a:gd name="T52" fmla="*/ 2147483646 w 286"/>
                <a:gd name="T53" fmla="*/ 2147483646 h 217"/>
                <a:gd name="T54" fmla="*/ 2147483646 w 286"/>
                <a:gd name="T55" fmla="*/ 2147483646 h 217"/>
                <a:gd name="T56" fmla="*/ 2147483646 w 286"/>
                <a:gd name="T57" fmla="*/ 2147483646 h 217"/>
                <a:gd name="T58" fmla="*/ 2147483646 w 286"/>
                <a:gd name="T59" fmla="*/ 2147483646 h 217"/>
                <a:gd name="T60" fmla="*/ 2147483646 w 286"/>
                <a:gd name="T61" fmla="*/ 2147483646 h 217"/>
                <a:gd name="T62" fmla="*/ 2147483646 w 286"/>
                <a:gd name="T63" fmla="*/ 2147483646 h 217"/>
                <a:gd name="T64" fmla="*/ 2147483646 w 286"/>
                <a:gd name="T65" fmla="*/ 2147483646 h 217"/>
                <a:gd name="T66" fmla="*/ 2147483646 w 286"/>
                <a:gd name="T67" fmla="*/ 2147483646 h 217"/>
                <a:gd name="T68" fmla="*/ 2147483646 w 286"/>
                <a:gd name="T69" fmla="*/ 2147483646 h 217"/>
                <a:gd name="T70" fmla="*/ 2147483646 w 286"/>
                <a:gd name="T71" fmla="*/ 2147483646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文本框 7">
              <a:extLst>
                <a:ext uri="{FF2B5EF4-FFF2-40B4-BE49-F238E27FC236}">
                  <a16:creationId xmlns="" xmlns:a16="http://schemas.microsoft.com/office/drawing/2014/main" id="{00865037-04F4-490F-BA1B-21554E9C2908}"/>
                </a:ext>
              </a:extLst>
            </p:cNvPr>
            <p:cNvSpPr txBox="1">
              <a:spLocks noChangeArrowheads="1"/>
            </p:cNvSpPr>
            <p:nvPr/>
          </p:nvSpPr>
          <p:spPr bwMode="auto">
            <a:xfrm>
              <a:off x="247650" y="4105274"/>
              <a:ext cx="2033588" cy="60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eaLnBrk="1" hangingPunct="1">
                <a:lnSpc>
                  <a:spcPct val="150000"/>
                </a:lnSpc>
                <a:defRPr/>
              </a:pPr>
              <a:r>
                <a:rPr lang="zh-TW" altLang="en-US" sz="2000" b="1" dirty="0">
                  <a:solidFill>
                    <a:srgbClr val="0000FF"/>
                  </a:solidFill>
                  <a:latin typeface="微軟正黑體" panose="020B0604030504040204" pitchFamily="34" charset="-120"/>
                  <a:ea typeface="微軟正黑體" panose="020B0604030504040204" pitchFamily="34" charset="-120"/>
                </a:rPr>
                <a:t>發明</a:t>
              </a:r>
              <a:endParaRPr lang="en-US" altLang="zh-CN" sz="2000" dirty="0">
                <a:solidFill>
                  <a:srgbClr val="0000FF"/>
                </a:solidFill>
                <a:latin typeface="微軟正黑體" panose="020B0604030504040204" pitchFamily="34" charset="-120"/>
                <a:ea typeface="微軟正黑體" panose="020B0604030504040204" pitchFamily="34" charset="-120"/>
                <a:sym typeface="+mn-lt"/>
              </a:endParaRPr>
            </a:p>
          </p:txBody>
        </p:sp>
      </p:grpSp>
      <p:grpSp>
        <p:nvGrpSpPr>
          <p:cNvPr id="53" name="群組 52">
            <a:extLst>
              <a:ext uri="{FF2B5EF4-FFF2-40B4-BE49-F238E27FC236}">
                <a16:creationId xmlns="" xmlns:a16="http://schemas.microsoft.com/office/drawing/2014/main" id="{FFAE1593-5453-4A34-A33E-12B63731D476}"/>
              </a:ext>
            </a:extLst>
          </p:cNvPr>
          <p:cNvGrpSpPr/>
          <p:nvPr/>
        </p:nvGrpSpPr>
        <p:grpSpPr>
          <a:xfrm>
            <a:off x="3562000" y="2256836"/>
            <a:ext cx="1891514" cy="2353774"/>
            <a:chOff x="5235694" y="1970428"/>
            <a:chExt cx="2032891" cy="2707782"/>
          </a:xfrm>
        </p:grpSpPr>
        <p:sp>
          <p:nvSpPr>
            <p:cNvPr id="54" name="泪滴形 11">
              <a:extLst>
                <a:ext uri="{FF2B5EF4-FFF2-40B4-BE49-F238E27FC236}">
                  <a16:creationId xmlns="" xmlns:a16="http://schemas.microsoft.com/office/drawing/2014/main" id="{38FE432E-6528-4481-9DAD-06073F5C7B65}"/>
                </a:ext>
              </a:extLst>
            </p:cNvPr>
            <p:cNvSpPr>
              <a:spLocks/>
            </p:cNvSpPr>
            <p:nvPr/>
          </p:nvSpPr>
          <p:spPr bwMode="auto">
            <a:xfrm rot="8100000">
              <a:off x="5487879" y="1970428"/>
              <a:ext cx="1479043" cy="1468859"/>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zh-TW" altLang="en-US"/>
            </a:p>
          </p:txBody>
        </p:sp>
        <p:sp>
          <p:nvSpPr>
            <p:cNvPr id="55" name="文本框 87">
              <a:extLst>
                <a:ext uri="{FF2B5EF4-FFF2-40B4-BE49-F238E27FC236}">
                  <a16:creationId xmlns="" xmlns:a16="http://schemas.microsoft.com/office/drawing/2014/main" id="{CDAA6D13-1D96-40D8-A9F2-3629364B8071}"/>
                </a:ext>
              </a:extLst>
            </p:cNvPr>
            <p:cNvSpPr txBox="1">
              <a:spLocks noChangeArrowheads="1"/>
            </p:cNvSpPr>
            <p:nvPr/>
          </p:nvSpPr>
          <p:spPr bwMode="auto">
            <a:xfrm>
              <a:off x="5235694" y="4105950"/>
              <a:ext cx="2032891" cy="57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eaLnBrk="1" hangingPunct="1">
                <a:lnSpc>
                  <a:spcPct val="150000"/>
                </a:lnSpc>
                <a:defRPr/>
              </a:pPr>
              <a:r>
                <a:rPr lang="zh-TW" altLang="en-US" sz="2000" b="1" dirty="0">
                  <a:solidFill>
                    <a:srgbClr val="FF9900"/>
                  </a:solidFill>
                  <a:latin typeface="微軟正黑體" panose="020B0604030504040204" pitchFamily="34" charset="-120"/>
                  <a:ea typeface="微軟正黑體" panose="020B0604030504040204" pitchFamily="34" charset="-120"/>
                  <a:sym typeface="+mn-lt"/>
                </a:rPr>
                <a:t>新型</a:t>
              </a:r>
              <a:endParaRPr lang="en-US" altLang="zh-CN" sz="1600" dirty="0">
                <a:solidFill>
                  <a:srgbClr val="FF9900"/>
                </a:solidFill>
                <a:latin typeface="微軟正黑體" panose="020B0604030504040204" pitchFamily="34" charset="-120"/>
                <a:ea typeface="微軟正黑體" panose="020B0604030504040204" pitchFamily="34" charset="-120"/>
                <a:sym typeface="+mn-lt"/>
              </a:endParaRPr>
            </a:p>
          </p:txBody>
        </p:sp>
        <p:sp>
          <p:nvSpPr>
            <p:cNvPr id="56" name="Freeform 42">
              <a:extLst>
                <a:ext uri="{FF2B5EF4-FFF2-40B4-BE49-F238E27FC236}">
                  <a16:creationId xmlns="" xmlns:a16="http://schemas.microsoft.com/office/drawing/2014/main" id="{B4374100-A92B-4AF9-8256-630B00B073A9}"/>
                </a:ext>
              </a:extLst>
            </p:cNvPr>
            <p:cNvSpPr>
              <a:spLocks noEditPoints="1"/>
            </p:cNvSpPr>
            <p:nvPr/>
          </p:nvSpPr>
          <p:spPr bwMode="auto">
            <a:xfrm>
              <a:off x="5977057" y="2429551"/>
              <a:ext cx="634782" cy="640160"/>
            </a:xfrm>
            <a:custGeom>
              <a:avLst/>
              <a:gdLst>
                <a:gd name="T0" fmla="*/ 2147483646 w 164"/>
                <a:gd name="T1" fmla="*/ 2147483646 h 180"/>
                <a:gd name="T2" fmla="*/ 2147483646 w 164"/>
                <a:gd name="T3" fmla="*/ 2147483646 h 180"/>
                <a:gd name="T4" fmla="*/ 2147483646 w 164"/>
                <a:gd name="T5" fmla="*/ 2147483646 h 180"/>
                <a:gd name="T6" fmla="*/ 2147483646 w 164"/>
                <a:gd name="T7" fmla="*/ 2147483646 h 180"/>
                <a:gd name="T8" fmla="*/ 2147483646 w 164"/>
                <a:gd name="T9" fmla="*/ 2147483646 h 180"/>
                <a:gd name="T10" fmla="*/ 2147483646 w 164"/>
                <a:gd name="T11" fmla="*/ 0 h 180"/>
                <a:gd name="T12" fmla="*/ 2147483646 w 164"/>
                <a:gd name="T13" fmla="*/ 2147483646 h 180"/>
                <a:gd name="T14" fmla="*/ 2147483646 w 164"/>
                <a:gd name="T15" fmla="*/ 2147483646 h 180"/>
                <a:gd name="T16" fmla="*/ 2147483646 w 164"/>
                <a:gd name="T17" fmla="*/ 2147483646 h 180"/>
                <a:gd name="T18" fmla="*/ 2147483646 w 164"/>
                <a:gd name="T19" fmla="*/ 2147483646 h 180"/>
                <a:gd name="T20" fmla="*/ 2147483646 w 164"/>
                <a:gd name="T21" fmla="*/ 2147483646 h 180"/>
                <a:gd name="T22" fmla="*/ 2147483646 w 164"/>
                <a:gd name="T23" fmla="*/ 2147483646 h 180"/>
                <a:gd name="T24" fmla="*/ 2147483646 w 164"/>
                <a:gd name="T25" fmla="*/ 2147483646 h 180"/>
                <a:gd name="T26" fmla="*/ 2147483646 w 164"/>
                <a:gd name="T27" fmla="*/ 2147483646 h 180"/>
                <a:gd name="T28" fmla="*/ 2147483646 w 164"/>
                <a:gd name="T29" fmla="*/ 2147483646 h 180"/>
                <a:gd name="T30" fmla="*/ 2147483646 w 164"/>
                <a:gd name="T31" fmla="*/ 2147483646 h 180"/>
                <a:gd name="T32" fmla="*/ 2147483646 w 164"/>
                <a:gd name="T33" fmla="*/ 2147483646 h 180"/>
                <a:gd name="T34" fmla="*/ 2147483646 w 164"/>
                <a:gd name="T35" fmla="*/ 2147483646 h 180"/>
                <a:gd name="T36" fmla="*/ 2147483646 w 164"/>
                <a:gd name="T37" fmla="*/ 2147483646 h 180"/>
                <a:gd name="T38" fmla="*/ 2147483646 w 164"/>
                <a:gd name="T39" fmla="*/ 2147483646 h 180"/>
                <a:gd name="T40" fmla="*/ 0 w 164"/>
                <a:gd name="T41" fmla="*/ 2147483646 h 180"/>
                <a:gd name="T42" fmla="*/ 2147483646 w 164"/>
                <a:gd name="T43" fmla="*/ 2147483646 h 180"/>
                <a:gd name="T44" fmla="*/ 2147483646 w 164"/>
                <a:gd name="T45" fmla="*/ 2147483646 h 180"/>
                <a:gd name="T46" fmla="*/ 2147483646 w 164"/>
                <a:gd name="T47" fmla="*/ 2147483646 h 180"/>
                <a:gd name="T48" fmla="*/ 2147483646 w 164"/>
                <a:gd name="T49" fmla="*/ 2147483646 h 180"/>
                <a:gd name="T50" fmla="*/ 2147483646 w 164"/>
                <a:gd name="T51" fmla="*/ 214748364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 name="群組 2">
            <a:extLst>
              <a:ext uri="{FF2B5EF4-FFF2-40B4-BE49-F238E27FC236}">
                <a16:creationId xmlns="" xmlns:a16="http://schemas.microsoft.com/office/drawing/2014/main" id="{3C23DF5C-15A9-4279-902A-0D8D6156C194}"/>
              </a:ext>
            </a:extLst>
          </p:cNvPr>
          <p:cNvGrpSpPr/>
          <p:nvPr/>
        </p:nvGrpSpPr>
        <p:grpSpPr>
          <a:xfrm>
            <a:off x="6421511" y="2313288"/>
            <a:ext cx="1778205" cy="2301473"/>
            <a:chOff x="8439506" y="1978696"/>
            <a:chExt cx="2033587" cy="2735241"/>
          </a:xfrm>
        </p:grpSpPr>
        <p:grpSp>
          <p:nvGrpSpPr>
            <p:cNvPr id="57" name="群組 56">
              <a:extLst>
                <a:ext uri="{FF2B5EF4-FFF2-40B4-BE49-F238E27FC236}">
                  <a16:creationId xmlns="" xmlns:a16="http://schemas.microsoft.com/office/drawing/2014/main" id="{7C92C7BA-17C0-49C7-82AD-14F3E1E53F57}"/>
                </a:ext>
              </a:extLst>
            </p:cNvPr>
            <p:cNvGrpSpPr/>
            <p:nvPr/>
          </p:nvGrpSpPr>
          <p:grpSpPr>
            <a:xfrm>
              <a:off x="8439506" y="1978696"/>
              <a:ext cx="2033587" cy="2735241"/>
              <a:chOff x="10038201" y="1957388"/>
              <a:chExt cx="2033587" cy="2735241"/>
            </a:xfrm>
          </p:grpSpPr>
          <p:sp>
            <p:nvSpPr>
              <p:cNvPr id="58" name="泪滴形 12">
                <a:extLst>
                  <a:ext uri="{FF2B5EF4-FFF2-40B4-BE49-F238E27FC236}">
                    <a16:creationId xmlns="" xmlns:a16="http://schemas.microsoft.com/office/drawing/2014/main" id="{C6E7D7D6-BA1A-404F-A070-80685A970719}"/>
                  </a:ext>
                </a:extLst>
              </p:cNvPr>
              <p:cNvSpPr>
                <a:spLocks/>
              </p:cNvSpPr>
              <p:nvPr/>
            </p:nvSpPr>
            <p:spPr bwMode="auto">
              <a:xfrm rot="8100000">
                <a:off x="10264775" y="1957388"/>
                <a:ext cx="1481138" cy="1595437"/>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anchor="ctr"/>
              <a:lstStyle/>
              <a:p>
                <a:endParaRPr lang="zh-TW" altLang="en-US"/>
              </a:p>
            </p:txBody>
          </p:sp>
          <p:sp>
            <p:nvSpPr>
              <p:cNvPr id="59" name="文本框 88">
                <a:extLst>
                  <a:ext uri="{FF2B5EF4-FFF2-40B4-BE49-F238E27FC236}">
                    <a16:creationId xmlns="" xmlns:a16="http://schemas.microsoft.com/office/drawing/2014/main" id="{0C2E94DB-3B4A-4860-B829-D3B711C82ED2}"/>
                  </a:ext>
                </a:extLst>
              </p:cNvPr>
              <p:cNvSpPr txBox="1">
                <a:spLocks noChangeArrowheads="1"/>
              </p:cNvSpPr>
              <p:nvPr/>
            </p:nvSpPr>
            <p:spPr bwMode="auto">
              <a:xfrm>
                <a:off x="10038201" y="4083402"/>
                <a:ext cx="2033587" cy="60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eaLnBrk="1" hangingPunct="1">
                  <a:lnSpc>
                    <a:spcPct val="150000"/>
                  </a:lnSpc>
                  <a:defRPr/>
                </a:pPr>
                <a:r>
                  <a:rPr lang="zh-TW" altLang="en-US" sz="2000" b="1" dirty="0">
                    <a:solidFill>
                      <a:schemeClr val="bg1">
                        <a:lumMod val="50000"/>
                      </a:schemeClr>
                    </a:solidFill>
                    <a:latin typeface="微軟正黑體" panose="020B0604030504040204" pitchFamily="34" charset="-120"/>
                    <a:ea typeface="微軟正黑體" panose="020B0604030504040204" pitchFamily="34" charset="-120"/>
                  </a:rPr>
                  <a:t>設計</a:t>
                </a:r>
                <a:endParaRPr lang="en-US" altLang="zh-CN" sz="1600" dirty="0">
                  <a:solidFill>
                    <a:schemeClr val="bg1">
                      <a:lumMod val="50000"/>
                    </a:schemeClr>
                  </a:solidFill>
                  <a:latin typeface="微軟正黑體" panose="020B0604030504040204" pitchFamily="34" charset="-120"/>
                  <a:ea typeface="微軟正黑體" panose="020B0604030504040204" pitchFamily="34" charset="-120"/>
                  <a:sym typeface="+mn-lt"/>
                </a:endParaRPr>
              </a:p>
            </p:txBody>
          </p:sp>
        </p:grpSp>
        <p:pic>
          <p:nvPicPr>
            <p:cNvPr id="2" name="圖片 1">
              <a:extLst>
                <a:ext uri="{FF2B5EF4-FFF2-40B4-BE49-F238E27FC236}">
                  <a16:creationId xmlns="" xmlns:a16="http://schemas.microsoft.com/office/drawing/2014/main" id="{EC78B51B-0F63-4492-B281-5B9242E95B52}"/>
                </a:ext>
              </a:extLst>
            </p:cNvPr>
            <p:cNvPicPr>
              <a:picLocks noChangeAspect="1"/>
            </p:cNvPicPr>
            <p:nvPr/>
          </p:nvPicPr>
          <p:blipFill>
            <a:blip r:embed="rId2"/>
            <a:stretch>
              <a:fillRect/>
            </a:stretch>
          </p:blipFill>
          <p:spPr>
            <a:xfrm>
              <a:off x="8882856" y="2392547"/>
              <a:ext cx="982504" cy="685276"/>
            </a:xfrm>
            <a:prstGeom prst="rect">
              <a:avLst/>
            </a:prstGeom>
          </p:spPr>
        </p:pic>
      </p:grpSp>
      <p:sp>
        <p:nvSpPr>
          <p:cNvPr id="4" name="矩形 3">
            <a:extLst>
              <a:ext uri="{FF2B5EF4-FFF2-40B4-BE49-F238E27FC236}">
                <a16:creationId xmlns="" xmlns:a16="http://schemas.microsoft.com/office/drawing/2014/main" id="{93ACEBCE-4961-48AA-A6DF-B5918A010CFF}"/>
              </a:ext>
            </a:extLst>
          </p:cNvPr>
          <p:cNvSpPr/>
          <p:nvPr/>
        </p:nvSpPr>
        <p:spPr>
          <a:xfrm>
            <a:off x="467544" y="5029696"/>
            <a:ext cx="2186509" cy="1323439"/>
          </a:xfrm>
          <a:prstGeom prst="rect">
            <a:avLst/>
          </a:prstGeom>
        </p:spPr>
        <p:txBody>
          <a:bodyPr wrap="square">
            <a:spAutoFit/>
          </a:bodyPr>
          <a:lstStyle/>
          <a:p>
            <a:pPr>
              <a:lnSpc>
                <a:spcPts val="3200"/>
              </a:lnSpc>
              <a:spcBef>
                <a:spcPts val="0"/>
              </a:spcBef>
              <a:buNone/>
            </a:pPr>
            <a:r>
              <a:rPr lang="zh-TW" altLang="en-US" sz="2400" b="1" dirty="0">
                <a:latin typeface="微軟正黑體" panose="020B0604030504040204" pitchFamily="34" charset="-120"/>
                <a:ea typeface="微軟正黑體" panose="020B0604030504040204" pitchFamily="34" charset="-120"/>
                <a:cs typeface="Arial" pitchFamily="34" charset="0"/>
              </a:rPr>
              <a:t>「</a:t>
            </a:r>
            <a:r>
              <a:rPr lang="zh-TW" altLang="en-US" sz="2000" b="1" dirty="0">
                <a:latin typeface="微軟正黑體" panose="020B0604030504040204" pitchFamily="34" charset="-120"/>
                <a:ea typeface="微軟正黑體" panose="020B0604030504040204" pitchFamily="34" charset="-120"/>
              </a:rPr>
              <a:t>發明，指利用自然法則之技術思想之創作。</a:t>
            </a:r>
            <a:r>
              <a:rPr lang="zh-TW" altLang="en-US" sz="1400" b="1" dirty="0">
                <a:latin typeface="微軟正黑體" panose="020B0604030504040204" pitchFamily="34" charset="-120"/>
                <a:ea typeface="微軟正黑體" panose="020B0604030504040204" pitchFamily="34" charset="-120"/>
                <a:cs typeface="Arial" pitchFamily="34" charset="0"/>
              </a:rPr>
              <a:t>」 </a:t>
            </a:r>
            <a:r>
              <a:rPr lang="en-US" altLang="zh-TW" sz="1400" b="1" dirty="0">
                <a:latin typeface="微軟正黑體" panose="020B0604030504040204" pitchFamily="34" charset="-120"/>
                <a:ea typeface="微軟正黑體" panose="020B0604030504040204" pitchFamily="34" charset="-120"/>
              </a:rPr>
              <a:t> </a:t>
            </a:r>
          </a:p>
        </p:txBody>
      </p:sp>
      <p:sp>
        <p:nvSpPr>
          <p:cNvPr id="5" name="矩形 4">
            <a:extLst>
              <a:ext uri="{FF2B5EF4-FFF2-40B4-BE49-F238E27FC236}">
                <a16:creationId xmlns="" xmlns:a16="http://schemas.microsoft.com/office/drawing/2014/main" id="{B82BCD5B-B93C-4161-B92C-76033072C699}"/>
              </a:ext>
            </a:extLst>
          </p:cNvPr>
          <p:cNvSpPr/>
          <p:nvPr/>
        </p:nvSpPr>
        <p:spPr>
          <a:xfrm>
            <a:off x="3261055" y="4906585"/>
            <a:ext cx="2493403" cy="1446550"/>
          </a:xfrm>
          <a:prstGeom prst="rect">
            <a:avLst/>
          </a:prstGeom>
        </p:spPr>
        <p:txBody>
          <a:bodyPr wrap="square">
            <a:spAutoFit/>
          </a:bodyPr>
          <a:lstStyle/>
          <a:p>
            <a:r>
              <a:rPr lang="zh-TW" altLang="en-US" sz="2400" b="1" dirty="0">
                <a:latin typeface="微軟正黑體" panose="020B0604030504040204" pitchFamily="34" charset="-120"/>
                <a:ea typeface="微軟正黑體" panose="020B0604030504040204" pitchFamily="34" charset="-120"/>
                <a:cs typeface="Arial" pitchFamily="34" charset="0"/>
              </a:rPr>
              <a:t>「</a:t>
            </a:r>
            <a:r>
              <a:rPr lang="zh-TW" altLang="en-US" sz="2000" b="1" dirty="0">
                <a:latin typeface="微軟正黑體" panose="020B0604030504040204" pitchFamily="34" charset="-120"/>
                <a:ea typeface="微軟正黑體" panose="020B0604030504040204" pitchFamily="34" charset="-120"/>
              </a:rPr>
              <a:t>新型，指利用自然法則之技術思想，對物品之形狀、構造或組合之創作。</a:t>
            </a:r>
            <a:r>
              <a:rPr lang="zh-TW" altLang="en-US" sz="2400" b="1" dirty="0">
                <a:latin typeface="微軟正黑體" panose="020B0604030504040204" pitchFamily="34" charset="-120"/>
                <a:ea typeface="微軟正黑體" panose="020B0604030504040204" pitchFamily="34" charset="-120"/>
                <a:cs typeface="Arial" pitchFamily="34" charset="0"/>
              </a:rPr>
              <a:t>」</a:t>
            </a:r>
            <a:endParaRPr lang="zh-TW" altLang="en-US" sz="2000"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 xmlns:a16="http://schemas.microsoft.com/office/drawing/2014/main" id="{FCEB1636-0D58-4DB2-A3FB-65D485D8731D}"/>
              </a:ext>
            </a:extLst>
          </p:cNvPr>
          <p:cNvSpPr/>
          <p:nvPr/>
        </p:nvSpPr>
        <p:spPr>
          <a:xfrm>
            <a:off x="6372640" y="4972718"/>
            <a:ext cx="2519840" cy="1631216"/>
          </a:xfrm>
          <a:prstGeom prst="rect">
            <a:avLst/>
          </a:prstGeom>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rPr>
              <a:t>「設計，指對物品之全部或部分之形狀、花紋、色彩或其結合，透過  視覺訴求之創作」</a:t>
            </a:r>
          </a:p>
        </p:txBody>
      </p:sp>
      <p:sp>
        <p:nvSpPr>
          <p:cNvPr id="8" name="矩形 7">
            <a:extLst>
              <a:ext uri="{FF2B5EF4-FFF2-40B4-BE49-F238E27FC236}">
                <a16:creationId xmlns="" xmlns:a16="http://schemas.microsoft.com/office/drawing/2014/main" id="{40E15B7B-6DAF-4B48-BD4C-97A0520440CA}"/>
              </a:ext>
            </a:extLst>
          </p:cNvPr>
          <p:cNvSpPr/>
          <p:nvPr/>
        </p:nvSpPr>
        <p:spPr>
          <a:xfrm>
            <a:off x="1413667" y="667762"/>
            <a:ext cx="1970411" cy="584775"/>
          </a:xfrm>
          <a:prstGeom prst="rect">
            <a:avLst/>
          </a:prstGeom>
        </p:spPr>
        <p:txBody>
          <a:bodyPr wrap="none">
            <a:spAutoFit/>
          </a:bodyPr>
          <a:lstStyle/>
          <a:p>
            <a:r>
              <a:rPr lang="zh-TW" altLang="en-US" sz="3200" dirty="0">
                <a:solidFill>
                  <a:schemeClr val="bg1"/>
                </a:solidFill>
                <a:latin typeface="微軟正黑體" panose="020B0604030504040204" pitchFamily="34" charset="-120"/>
                <a:ea typeface="微軟正黑體" panose="020B0604030504040204" pitchFamily="34" charset="-120"/>
              </a:rPr>
              <a:t>專利種類 </a:t>
            </a:r>
          </a:p>
        </p:txBody>
      </p:sp>
    </p:spTree>
    <p:extLst>
      <p:ext uri="{BB962C8B-B14F-4D97-AF65-F5344CB8AC3E}">
        <p14:creationId xmlns:p14="http://schemas.microsoft.com/office/powerpoint/2010/main" val="11741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53"/>
                                        </p:tgtEl>
                                        <p:attrNameLst>
                                          <p:attrName>style.visibility</p:attrName>
                                        </p:attrNameLst>
                                      </p:cBhvr>
                                      <p:to>
                                        <p:strVal val="visible"/>
                                      </p:to>
                                    </p:set>
                                  </p:childTnLst>
                                </p:cTn>
                              </p:par>
                            </p:childTnLst>
                          </p:cTn>
                        </p:par>
                        <p:par>
                          <p:cTn id="10" fill="hold">
                            <p:stCondLst>
                              <p:cond delay="75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ppt_w</p:attrName>
                                        </p:attrNameLst>
                                      </p:cBhvr>
                                      <p:tavLst>
                                        <p:tav tm="0" fmla="#ppt_w*sin(2.5*pi*$)">
                                          <p:val>
                                            <p:fltVal val="0"/>
                                          </p:val>
                                        </p:tav>
                                        <p:tav tm="100000">
                                          <p:val>
                                            <p:fltVal val="1"/>
                                          </p:val>
                                        </p:tav>
                                      </p:tavLst>
                                    </p:anim>
                                    <p:anim calcmode="lin" valueType="num">
                                      <p:cBhvr>
                                        <p:cTn id="15" dur="125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511" y="404664"/>
            <a:ext cx="4996011" cy="975643"/>
          </a:xfrm>
        </p:spPr>
        <p:txBody>
          <a:bodyP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智慧財產考量</a:t>
            </a:r>
          </a:p>
        </p:txBody>
      </p:sp>
      <p:pic>
        <p:nvPicPr>
          <p:cNvPr id="4" name="內容版面配置區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4302" b="97377" l="3711" r="98730">
                        <a14:foregroundMark x1="3711" y1="64428" x2="10742" y2="74397"/>
                        <a14:foregroundMark x1="10742" y1="74397" x2="10742" y2="74397"/>
                        <a14:foregroundMark x1="16797" y1="40609" x2="16797" y2="40609"/>
                        <a14:foregroundMark x1="17773" y1="36831" x2="4785" y2="67366"/>
                        <a14:foregroundMark x1="50586" y1="70619" x2="46484" y2="80273"/>
                        <a14:foregroundMark x1="46484" y1="80273" x2="37988" y2="85729"/>
                        <a14:foregroundMark x1="45996" y1="91605" x2="55176" y2="92235"/>
                        <a14:foregroundMark x1="55176" y1="92235" x2="62988" y2="88667"/>
                        <a14:foregroundMark x1="62988" y1="88667" x2="65625" y2="85729"/>
                        <a14:foregroundMark x1="54102" y1="74711" x2="61230" y2="79014"/>
                        <a14:foregroundMark x1="61230" y1="79014" x2="62402" y2="89612"/>
                        <a14:foregroundMark x1="62402" y1="89612" x2="56055" y2="95068"/>
                        <a14:foregroundMark x1="56055" y1="95068" x2="40723" y2="96432"/>
                        <a14:foregroundMark x1="40723" y1="96432" x2="38086" y2="95278"/>
                        <a14:foregroundMark x1="51465" y1="21301" x2="49707" y2="65163"/>
                        <a14:foregroundMark x1="68262" y1="88458" x2="54590" y2="97062"/>
                        <a14:foregroundMark x1="54590" y1="97062" x2="50391" y2="97377"/>
                        <a14:foregroundMark x1="62598" y1="38825" x2="94238" y2="41133"/>
                        <a14:foregroundMark x1="94238" y1="41133" x2="94727" y2="39559"/>
                        <a14:foregroundMark x1="79688" y1="4407" x2="65723" y2="35572"/>
                        <a14:foregroundMark x1="44043" y1="12487" x2="47559" y2="7765"/>
                        <a14:foregroundMark x1="47168" y1="7975" x2="49121" y2="7135"/>
                        <a14:foregroundMark x1="49219" y1="6821" x2="52539" y2="8185"/>
                        <a14:foregroundMark x1="47461" y1="6925" x2="54883" y2="9654"/>
                        <a14:foregroundMark x1="54883" y1="9654" x2="54883" y2="9759"/>
                        <a14:foregroundMark x1="98535" y1="40609" x2="98730" y2="44491"/>
                        <a14:foregroundMark x1="9863" y1="56034" x2="8496" y2="57083"/>
                        <a14:foregroundMark x1="36719" y1="25603" x2="34180" y2="27072"/>
                        <a14:foregroundMark x1="25488" y1="28646" x2="34180" y2="28856"/>
                        <a14:foregroundMark x1="34180" y1="28856" x2="35547" y2="28646"/>
                        <a14:foregroundMark x1="34180" y1="26653" x2="28125" y2="27807"/>
                        <a14:foregroundMark x1="28125" y1="28227" x2="25195" y2="28227"/>
                        <a14:foregroundMark x1="47559" y1="7135" x2="55078" y2="8185"/>
                        <a14:foregroundMark x1="47754" y1="6925" x2="55371" y2="8709"/>
                        <a14:foregroundMark x1="55371" y1="8709" x2="56641" y2="9969"/>
                      </a14:backgroundRemoval>
                    </a14:imgEffect>
                  </a14:imgLayer>
                </a14:imgProps>
              </a:ext>
              <a:ext uri="{28A0092B-C50C-407E-A947-70E740481C1C}">
                <a14:useLocalDpi xmlns:a14="http://schemas.microsoft.com/office/drawing/2010/main"/>
              </a:ext>
            </a:extLst>
          </a:blip>
          <a:stretch>
            <a:fillRect/>
          </a:stretch>
        </p:blipFill>
        <p:spPr>
          <a:xfrm>
            <a:off x="1763688" y="1772816"/>
            <a:ext cx="5976664" cy="4468563"/>
          </a:xfrm>
        </p:spPr>
      </p:pic>
      <p:sp>
        <p:nvSpPr>
          <p:cNvPr id="5" name="文字方塊 4"/>
          <p:cNvSpPr txBox="1"/>
          <p:nvPr/>
        </p:nvSpPr>
        <p:spPr>
          <a:xfrm>
            <a:off x="2411760" y="4365104"/>
            <a:ext cx="1080120" cy="576064"/>
          </a:xfrm>
          <a:prstGeom prst="rect">
            <a:avLst/>
          </a:prstGeom>
          <a:noFill/>
        </p:spPr>
        <p:txBody>
          <a:bodyPr wrap="square" rtlCol="0">
            <a:spAutoFit/>
          </a:bodyPr>
          <a:lstStyle/>
          <a:p>
            <a:r>
              <a:rPr lang="zh-TW" altLang="en-US"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法律</a:t>
            </a:r>
          </a:p>
        </p:txBody>
      </p:sp>
      <p:sp>
        <p:nvSpPr>
          <p:cNvPr id="6" name="文字方塊 5"/>
          <p:cNvSpPr txBox="1"/>
          <p:nvPr/>
        </p:nvSpPr>
        <p:spPr>
          <a:xfrm>
            <a:off x="5940152" y="3284984"/>
            <a:ext cx="1296144" cy="553998"/>
          </a:xfrm>
          <a:prstGeom prst="rect">
            <a:avLst/>
          </a:prstGeom>
          <a:noFill/>
        </p:spPr>
        <p:txBody>
          <a:bodyPr wrap="square" rtlCol="0">
            <a:spAutoFit/>
          </a:bodyPr>
          <a:lstStyle/>
          <a:p>
            <a:r>
              <a:rPr lang="zh-TW" altLang="en-US" sz="30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商業</a:t>
            </a:r>
          </a:p>
        </p:txBody>
      </p:sp>
    </p:spTree>
    <p:extLst>
      <p:ext uri="{BB962C8B-B14F-4D97-AF65-F5344CB8AC3E}">
        <p14:creationId xmlns:p14="http://schemas.microsoft.com/office/powerpoint/2010/main" val="248132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5C99866-2306-49C1-AC2D-61D084566F62}"/>
              </a:ext>
            </a:extLst>
          </p:cNvPr>
          <p:cNvSpPr>
            <a:spLocks noGrp="1"/>
          </p:cNvSpPr>
          <p:nvPr>
            <p:ph type="title"/>
          </p:nvPr>
        </p:nvSpPr>
        <p:spPr>
          <a:xfrm>
            <a:off x="1187624" y="188640"/>
            <a:ext cx="7886700" cy="1325563"/>
          </a:xfrm>
        </p:spPr>
        <p:txBody>
          <a:bodyPr/>
          <a:lstStyle/>
          <a:p>
            <a:r>
              <a:rPr lang="zh-TW" altLang="en-US" sz="3200" dirty="0">
                <a:solidFill>
                  <a:schemeClr val="bg1"/>
                </a:solidFill>
                <a:latin typeface="微軟正黑體" panose="020B0604030504040204" pitchFamily="34" charset="-120"/>
                <a:ea typeface="微軟正黑體" panose="020B0604030504040204" pitchFamily="34" charset="-120"/>
              </a:rPr>
              <a:t>專利三要件</a:t>
            </a:r>
          </a:p>
        </p:txBody>
      </p:sp>
      <p:pic>
        <p:nvPicPr>
          <p:cNvPr id="4" name="图片 20">
            <a:extLst>
              <a:ext uri="{FF2B5EF4-FFF2-40B4-BE49-F238E27FC236}">
                <a16:creationId xmlns="" xmlns:a16="http://schemas.microsoft.com/office/drawing/2014/main" id="{86E8A4A9-09A2-49CF-A29F-553C61FC1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4645">
            <a:off x="5953686" y="1598131"/>
            <a:ext cx="3185789" cy="28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1">
            <a:extLst>
              <a:ext uri="{FF2B5EF4-FFF2-40B4-BE49-F238E27FC236}">
                <a16:creationId xmlns="" xmlns:a16="http://schemas.microsoft.com/office/drawing/2014/main" id="{AC1F38F4-D56A-4B95-8D1C-E77CFBAB1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3818">
            <a:off x="3156242" y="1870392"/>
            <a:ext cx="2931118" cy="29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2">
            <a:extLst>
              <a:ext uri="{FF2B5EF4-FFF2-40B4-BE49-F238E27FC236}">
                <a16:creationId xmlns="" xmlns:a16="http://schemas.microsoft.com/office/drawing/2014/main" id="{27D4F6FC-2F12-431F-8535-66C8F9D53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 y="1742929"/>
            <a:ext cx="3313125" cy="297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7">
            <a:extLst>
              <a:ext uri="{FF2B5EF4-FFF2-40B4-BE49-F238E27FC236}">
                <a16:creationId xmlns="" xmlns:a16="http://schemas.microsoft.com/office/drawing/2014/main" id="{0B33E9AB-3A81-4E30-8960-4F98C41DE3E9}"/>
              </a:ext>
            </a:extLst>
          </p:cNvPr>
          <p:cNvSpPr txBox="1"/>
          <p:nvPr/>
        </p:nvSpPr>
        <p:spPr>
          <a:xfrm rot="21154909">
            <a:off x="653594" y="2529753"/>
            <a:ext cx="2047246" cy="561116"/>
          </a:xfrm>
          <a:prstGeom prst="rect">
            <a:avLst/>
          </a:prstGeom>
          <a:noFill/>
        </p:spPr>
        <p:txBody>
          <a:bodyPr wrap="square">
            <a:spAutoFit/>
          </a:bodyPr>
          <a:lstStyle/>
          <a:p>
            <a:pPr>
              <a:lnSpc>
                <a:spcPct val="120000"/>
              </a:lnSpc>
              <a:spcBef>
                <a:spcPts val="200"/>
              </a:spcBef>
              <a:spcAft>
                <a:spcPts val="200"/>
              </a:spcAft>
              <a:defRPr/>
            </a:pPr>
            <a:r>
              <a:rPr lang="zh-TW" altLang="en-US" sz="2800" b="1" dirty="0">
                <a:solidFill>
                  <a:srgbClr val="0000FF"/>
                </a:solidFill>
                <a:ea typeface="微軟正黑體" panose="020B0604030504040204" pitchFamily="34" charset="-120"/>
              </a:rPr>
              <a:t>產業利用性</a:t>
            </a:r>
            <a:endParaRPr lang="en-US" altLang="zh-CN" sz="2800" b="1" dirty="0">
              <a:solidFill>
                <a:srgbClr val="0000FF"/>
              </a:solidFill>
              <a:ea typeface="微軟正黑體" panose="020B0604030504040204" pitchFamily="34" charset="-120"/>
            </a:endParaRPr>
          </a:p>
        </p:txBody>
      </p:sp>
      <p:sp>
        <p:nvSpPr>
          <p:cNvPr id="9" name="TextBox 30">
            <a:extLst>
              <a:ext uri="{FF2B5EF4-FFF2-40B4-BE49-F238E27FC236}">
                <a16:creationId xmlns="" xmlns:a16="http://schemas.microsoft.com/office/drawing/2014/main" id="{A7883D02-2F22-49BC-920C-9C48023DA0C9}"/>
              </a:ext>
            </a:extLst>
          </p:cNvPr>
          <p:cNvSpPr txBox="1"/>
          <p:nvPr/>
        </p:nvSpPr>
        <p:spPr>
          <a:xfrm rot="562809">
            <a:off x="4004975" y="2502399"/>
            <a:ext cx="1516870" cy="561116"/>
          </a:xfrm>
          <a:prstGeom prst="rect">
            <a:avLst/>
          </a:prstGeom>
          <a:noFill/>
        </p:spPr>
        <p:txBody>
          <a:bodyPr wrap="square">
            <a:spAutoFit/>
          </a:bodyPr>
          <a:lstStyle/>
          <a:p>
            <a:pPr>
              <a:lnSpc>
                <a:spcPct val="120000"/>
              </a:lnSpc>
              <a:spcBef>
                <a:spcPts val="200"/>
              </a:spcBef>
              <a:spcAft>
                <a:spcPts val="200"/>
              </a:spcAft>
              <a:defRPr/>
            </a:pPr>
            <a:r>
              <a:rPr lang="zh-TW" altLang="en-US" sz="2800" b="1" dirty="0">
                <a:solidFill>
                  <a:srgbClr val="993366"/>
                </a:solidFill>
                <a:ea typeface="微軟正黑體" panose="020B0604030504040204" pitchFamily="34" charset="-120"/>
              </a:rPr>
              <a:t>新穎性</a:t>
            </a:r>
            <a:endParaRPr lang="en-US" altLang="zh-CN" sz="2800" b="1" dirty="0">
              <a:solidFill>
                <a:srgbClr val="993366"/>
              </a:solidFill>
              <a:ea typeface="微軟正黑體" panose="020B0604030504040204" pitchFamily="34" charset="-120"/>
            </a:endParaRPr>
          </a:p>
        </p:txBody>
      </p:sp>
      <p:sp>
        <p:nvSpPr>
          <p:cNvPr id="11" name="TextBox 32">
            <a:extLst>
              <a:ext uri="{FF2B5EF4-FFF2-40B4-BE49-F238E27FC236}">
                <a16:creationId xmlns="" xmlns:a16="http://schemas.microsoft.com/office/drawing/2014/main" id="{D598ACE4-04F2-498D-97A6-DEFF0A3E77DD}"/>
              </a:ext>
            </a:extLst>
          </p:cNvPr>
          <p:cNvSpPr txBox="1">
            <a:spLocks noChangeArrowheads="1"/>
          </p:cNvSpPr>
          <p:nvPr/>
        </p:nvSpPr>
        <p:spPr bwMode="auto">
          <a:xfrm rot="20805398">
            <a:off x="6884622" y="2208989"/>
            <a:ext cx="1397932" cy="57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spcBef>
                <a:spcPts val="200"/>
              </a:spcBef>
              <a:spcAft>
                <a:spcPts val="200"/>
              </a:spcAft>
            </a:pPr>
            <a:r>
              <a:rPr lang="zh-TW" altLang="en-US" sz="2800" b="1" dirty="0">
                <a:solidFill>
                  <a:schemeClr val="bg1"/>
                </a:solidFill>
                <a:ea typeface="微軟正黑體" panose="020B0604030504040204" pitchFamily="34" charset="-120"/>
              </a:rPr>
              <a:t>進步性</a:t>
            </a:r>
            <a:endParaRPr lang="en-US" altLang="zh-CN" sz="2800" b="1" dirty="0">
              <a:solidFill>
                <a:schemeClr val="bg1"/>
              </a:solidFill>
              <a:ea typeface="微軟正黑體" panose="020B0604030504040204" pitchFamily="34" charset="-120"/>
            </a:endParaRPr>
          </a:p>
        </p:txBody>
      </p:sp>
      <p:sp>
        <p:nvSpPr>
          <p:cNvPr id="13" name="矩形 12">
            <a:extLst>
              <a:ext uri="{FF2B5EF4-FFF2-40B4-BE49-F238E27FC236}">
                <a16:creationId xmlns="" xmlns:a16="http://schemas.microsoft.com/office/drawing/2014/main" id="{A36267B7-E180-463C-A45F-857FC1864AAC}"/>
              </a:ext>
            </a:extLst>
          </p:cNvPr>
          <p:cNvSpPr/>
          <p:nvPr/>
        </p:nvSpPr>
        <p:spPr>
          <a:xfrm>
            <a:off x="6480442" y="5202739"/>
            <a:ext cx="2463918" cy="1200329"/>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指此發明是否具有突出的技術特徵或顯然進步，且不為熟習該技術者輕易完成者</a:t>
            </a:r>
          </a:p>
        </p:txBody>
      </p:sp>
      <p:sp>
        <p:nvSpPr>
          <p:cNvPr id="14" name="矩形 13">
            <a:extLst>
              <a:ext uri="{FF2B5EF4-FFF2-40B4-BE49-F238E27FC236}">
                <a16:creationId xmlns="" xmlns:a16="http://schemas.microsoft.com/office/drawing/2014/main" id="{C23A8440-36BC-4831-99D6-7DAC22B20859}"/>
              </a:ext>
            </a:extLst>
          </p:cNvPr>
          <p:cNvSpPr/>
          <p:nvPr/>
        </p:nvSpPr>
        <p:spPr>
          <a:xfrm>
            <a:off x="3335193" y="5219791"/>
            <a:ext cx="2641232" cy="1338828"/>
          </a:xfrm>
          <a:prstGeom prst="rect">
            <a:avLst/>
          </a:prstGeom>
        </p:spPr>
        <p:txBody>
          <a:bodyPr wrap="square">
            <a:spAutoFit/>
          </a:bodyPr>
          <a:lstStyle/>
          <a:p>
            <a:pPr>
              <a:lnSpc>
                <a:spcPct val="90000"/>
              </a:lnSpc>
              <a:spcBef>
                <a:spcPct val="20000"/>
              </a:spcBef>
              <a:buClr>
                <a:schemeClr val="folHlink"/>
              </a:buClr>
              <a:buSzPct val="60000"/>
              <a:buFont typeface="Wingdings" pitchFamily="2" charset="2"/>
              <a:buNone/>
            </a:pPr>
            <a:r>
              <a:rPr lang="zh-TW" altLang="en-US" b="1" dirty="0">
                <a:latin typeface="微軟正黑體" panose="020B0604030504040204" pitchFamily="34" charset="-120"/>
                <a:ea typeface="微軟正黑體" panose="020B0604030504040204" pitchFamily="34" charset="-120"/>
              </a:rPr>
              <a:t>則指發明之客體內容必須全新，其解決問題之手段及其手段所發生技術上之功效，需為前所未有之創新</a:t>
            </a:r>
          </a:p>
        </p:txBody>
      </p:sp>
      <p:sp>
        <p:nvSpPr>
          <p:cNvPr id="15" name="矩形 14">
            <a:extLst>
              <a:ext uri="{FF2B5EF4-FFF2-40B4-BE49-F238E27FC236}">
                <a16:creationId xmlns="" xmlns:a16="http://schemas.microsoft.com/office/drawing/2014/main" id="{8F6E7C59-B62C-483E-933B-D6D891EA8E1B}"/>
              </a:ext>
            </a:extLst>
          </p:cNvPr>
          <p:cNvSpPr/>
          <p:nvPr/>
        </p:nvSpPr>
        <p:spPr>
          <a:xfrm>
            <a:off x="500904" y="5219791"/>
            <a:ext cx="2330273" cy="923330"/>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係指發明之客體，必須能夠在產業上製造或使用</a:t>
            </a:r>
          </a:p>
        </p:txBody>
      </p:sp>
    </p:spTree>
    <p:extLst>
      <p:ext uri="{BB962C8B-B14F-4D97-AF65-F5344CB8AC3E}">
        <p14:creationId xmlns:p14="http://schemas.microsoft.com/office/powerpoint/2010/main" val="10761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2000"/>
                                        <p:tgtEl>
                                          <p:spTgt spid="14"/>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中華民國  第</a:t>
            </a:r>
            <a:r>
              <a:rPr lang="en-US" altLang="zh-TW" dirty="0">
                <a:solidFill>
                  <a:schemeClr val="bg1"/>
                </a:solidFill>
                <a:latin typeface="微軟正黑體" panose="020B0604030504040204" pitchFamily="34" charset="-120"/>
                <a:ea typeface="微軟正黑體" panose="020B0604030504040204" pitchFamily="34" charset="-120"/>
              </a:rPr>
              <a:t>1</a:t>
            </a:r>
            <a:r>
              <a:rPr lang="zh-TW" altLang="en-US" dirty="0">
                <a:solidFill>
                  <a:schemeClr val="bg1"/>
                </a:solidFill>
                <a:latin typeface="微軟正黑體" panose="020B0604030504040204" pitchFamily="34" charset="-120"/>
                <a:ea typeface="微軟正黑體" panose="020B0604030504040204" pitchFamily="34" charset="-120"/>
              </a:rPr>
              <a:t>筆專利 </a:t>
            </a:r>
            <a:r>
              <a:rPr lang="en-US" altLang="zh-TW" dirty="0">
                <a:solidFill>
                  <a:schemeClr val="bg1"/>
                </a:solidFill>
                <a:latin typeface="微軟正黑體" panose="020B0604030504040204" pitchFamily="34" charset="-120"/>
                <a:ea typeface="微軟正黑體" panose="020B0604030504040204" pitchFamily="34" charset="-120"/>
              </a:rPr>
              <a:t>TW000001</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127" y="1886980"/>
            <a:ext cx="7850895" cy="4228628"/>
          </a:xfrm>
          <a:prstGeom prst="rect">
            <a:avLst/>
          </a:prstGeom>
          <a:ln w="88900" cap="sq" cmpd="thickThin">
            <a:solidFill>
              <a:srgbClr val="000000"/>
            </a:solidFill>
            <a:prstDash val="solid"/>
            <a:miter lim="800000"/>
          </a:ln>
          <a:effectLst>
            <a:innerShdw blurRad="76200">
              <a:srgbClr val="000000"/>
            </a:innerShdw>
          </a:effectLst>
        </p:spPr>
      </p:pic>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8575" y="3789040"/>
            <a:ext cx="4513737" cy="2972172"/>
          </a:xfrm>
          <a:prstGeom prst="rect">
            <a:avLst/>
          </a:prstGeom>
          <a:ln>
            <a:noFill/>
          </a:ln>
          <a:effectLst>
            <a:outerShdw blurRad="190500" algn="tl" rotWithShape="0">
              <a:srgbClr val="000000">
                <a:alpha val="70000"/>
              </a:srgbClr>
            </a:outerShdw>
          </a:effectLst>
        </p:spPr>
      </p:pic>
      <p:sp>
        <p:nvSpPr>
          <p:cNvPr id="6" name="矩形 5">
            <a:extLst>
              <a:ext uri="{FF2B5EF4-FFF2-40B4-BE49-F238E27FC236}">
                <a16:creationId xmlns="" xmlns:a16="http://schemas.microsoft.com/office/drawing/2014/main" id="{E3A047E6-9D33-4C5C-B9E7-E07B604E9BF4}"/>
              </a:ext>
            </a:extLst>
          </p:cNvPr>
          <p:cNvSpPr/>
          <p:nvPr/>
        </p:nvSpPr>
        <p:spPr>
          <a:xfrm>
            <a:off x="3203848" y="1361017"/>
            <a:ext cx="3070071" cy="369332"/>
          </a:xfrm>
          <a:prstGeom prst="rect">
            <a:avLst/>
          </a:prstGeom>
        </p:spPr>
        <p:txBody>
          <a:bodyPr wrap="none">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專利取得日期 </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dirty="0">
                <a:solidFill>
                  <a:srgbClr val="FF0000"/>
                </a:solidFill>
                <a:latin typeface="微軟正黑體" panose="020B0604030504040204" pitchFamily="34" charset="-120"/>
                <a:ea typeface="微軟正黑體" panose="020B0604030504040204" pitchFamily="34" charset="-120"/>
              </a:rPr>
              <a:t>1950/02/27</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3870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6826</TotalTime>
  <Words>2873</Words>
  <Application>Microsoft Office PowerPoint</Application>
  <PresentationFormat>如螢幕大小 (4:3)</PresentationFormat>
  <Paragraphs>558</Paragraphs>
  <Slides>48</Slides>
  <Notes>3</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48</vt:i4>
      </vt:variant>
    </vt:vector>
  </HeadingPairs>
  <TitlesOfParts>
    <vt:vector size="65" baseType="lpstr">
      <vt:lpstr>Arial Unicode MS</vt:lpstr>
      <vt:lpstr>微软雅黑</vt:lpstr>
      <vt:lpstr>宋体</vt:lpstr>
      <vt:lpstr>方正苏新诗柳楷简体</vt:lpstr>
      <vt:lpstr>細明體</vt:lpstr>
      <vt:lpstr>微軟正黑體</vt:lpstr>
      <vt:lpstr>新細明體</vt:lpstr>
      <vt:lpstr>標楷體</vt:lpstr>
      <vt:lpstr>Arial</vt:lpstr>
      <vt:lpstr>Bradley Hand ITC</vt:lpstr>
      <vt:lpstr>Calibri</vt:lpstr>
      <vt:lpstr>Calibri Light</vt:lpstr>
      <vt:lpstr>Segoe UI Black</vt:lpstr>
      <vt:lpstr>Times New Roman</vt:lpstr>
      <vt:lpstr>Verdana</vt:lpstr>
      <vt:lpstr>Wingdings</vt:lpstr>
      <vt:lpstr>Office 佈景主題</vt:lpstr>
      <vt:lpstr>PowerPoint 簡報</vt:lpstr>
      <vt:lpstr>PowerPoint 簡報</vt:lpstr>
      <vt:lpstr>PowerPoint 簡報</vt:lpstr>
      <vt:lpstr>PowerPoint 簡報</vt:lpstr>
      <vt:lpstr>PowerPoint 簡報</vt:lpstr>
      <vt:lpstr>PowerPoint 簡報</vt:lpstr>
      <vt:lpstr>智慧財產考量</vt:lpstr>
      <vt:lpstr>專利三要件</vt:lpstr>
      <vt:lpstr>中華民國  第1筆專利 TW000001 </vt:lpstr>
      <vt:lpstr>PowerPoint 簡報</vt:lpstr>
      <vt:lpstr>PowerPoint 簡報</vt:lpstr>
      <vt:lpstr>專利就像一把利劍</vt:lpstr>
      <vt:lpstr>PowerPoint 簡報</vt:lpstr>
      <vt:lpstr>獲利型智財戰略</vt:lpstr>
      <vt:lpstr>PowerPoint 簡報</vt:lpstr>
      <vt:lpstr>PowerPoint 簡報</vt:lpstr>
      <vt:lpstr>PowerPoint 簡報</vt:lpstr>
      <vt:lpstr>PowerPoint 簡報</vt:lpstr>
      <vt:lpstr>專利資料庫系統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醫療領域主要智財保護方式</vt:lpstr>
      <vt:lpstr>醫療領域的價值曲線</vt:lpstr>
      <vt:lpstr>PowerPoint 簡報</vt:lpstr>
      <vt:lpstr>可口可樂的百年秘密!</vt:lpstr>
      <vt:lpstr>PowerPoint 簡報</vt:lpstr>
      <vt:lpstr>PowerPoint 簡報</vt:lpstr>
      <vt:lpstr>專利說明書首頁資訊(一)</vt:lpstr>
      <vt:lpstr>專利說明書架構(一)</vt:lpstr>
      <vt:lpstr>專利設計考量</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SuperXP</dc:creator>
  <cp:lastModifiedBy>wu Keivn</cp:lastModifiedBy>
  <cp:revision>711</cp:revision>
  <cp:lastPrinted>2018-02-05T10:14:15Z</cp:lastPrinted>
  <dcterms:created xsi:type="dcterms:W3CDTF">2012-04-12T14:56:14Z</dcterms:created>
  <dcterms:modified xsi:type="dcterms:W3CDTF">2018-06-26T10:05:52Z</dcterms:modified>
</cp:coreProperties>
</file>